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9144000"/>
  <p:notesSz cx="9144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103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4607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426796"/>
            <a:ext cx="8255000" cy="139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4607A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6414" y="1534109"/>
            <a:ext cx="8091170" cy="4540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ay.com/" TargetMode="External"/><Relationship Id="rId2" Type="http://schemas.openxmlformats.org/officeDocument/2006/relationships/hyperlink" Target="http://www.amazo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riceline.com/" TargetMode="External"/><Relationship Id="rId4" Type="http://schemas.openxmlformats.org/officeDocument/2006/relationships/hyperlink" Target="http://www.tpn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50" Type="http://schemas.openxmlformats.org/officeDocument/2006/relationships/image" Target="../media/image84.png"/><Relationship Id="rId55" Type="http://schemas.openxmlformats.org/officeDocument/2006/relationships/image" Target="../media/image8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8" Type="http://schemas.openxmlformats.org/officeDocument/2006/relationships/image" Target="../media/image42.png"/><Relationship Id="rId51" Type="http://schemas.openxmlformats.org/officeDocument/2006/relationships/image" Target="../media/image85.png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2470" y="2628722"/>
            <a:ext cx="623506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5" smtClean="0">
                <a:solidFill>
                  <a:srgbClr val="04607A"/>
                </a:solidFill>
                <a:latin typeface="Times New Roman"/>
                <a:cs typeface="Times New Roman"/>
              </a:rPr>
              <a:t>E-COMMERCE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9690" y="248158"/>
            <a:ext cx="642556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0" b="1" i="1" dirty="0">
                <a:solidFill>
                  <a:srgbClr val="000000"/>
                </a:solidFill>
                <a:latin typeface="Courier New"/>
                <a:cs typeface="Courier New"/>
              </a:rPr>
              <a:t>A</a:t>
            </a:r>
            <a:r>
              <a:rPr sz="6000" b="1" i="1" spc="-10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6000" b="1" i="1" spc="-5" dirty="0">
                <a:solidFill>
                  <a:srgbClr val="000000"/>
                </a:solidFill>
                <a:latin typeface="Courier New"/>
                <a:cs typeface="Courier New"/>
              </a:rPr>
              <a:t>Presentation</a:t>
            </a:r>
            <a:endParaRPr sz="6000">
              <a:latin typeface="Courier New"/>
              <a:cs typeface="Courier New"/>
            </a:endParaRPr>
          </a:p>
          <a:p>
            <a:pPr marL="276225" algn="ctr">
              <a:lnSpc>
                <a:spcPct val="100000"/>
              </a:lnSpc>
            </a:pPr>
            <a:r>
              <a:rPr sz="6000" b="1" i="1" dirty="0">
                <a:solidFill>
                  <a:srgbClr val="000000"/>
                </a:solidFill>
                <a:latin typeface="Courier New"/>
                <a:cs typeface="Courier New"/>
              </a:rPr>
              <a:t>on</a:t>
            </a:r>
            <a:endParaRPr sz="6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32206"/>
            <a:ext cx="698182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5" dirty="0"/>
              <a:t>Types </a:t>
            </a:r>
            <a:r>
              <a:rPr sz="5000" dirty="0"/>
              <a:t>of</a:t>
            </a:r>
            <a:r>
              <a:rPr sz="5000" spc="210" dirty="0"/>
              <a:t> </a:t>
            </a:r>
            <a:r>
              <a:rPr sz="5000" spc="10" dirty="0"/>
              <a:t>Commerce</a:t>
            </a:r>
            <a:endParaRPr sz="50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587751" y="1447800"/>
          <a:ext cx="5640701" cy="18044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9620"/>
                <a:gridCol w="426720"/>
                <a:gridCol w="534670"/>
                <a:gridCol w="320039"/>
                <a:gridCol w="769619"/>
                <a:gridCol w="191769"/>
                <a:gridCol w="321310"/>
                <a:gridCol w="2306954"/>
              </a:tblGrid>
              <a:tr h="5410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5143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Commerce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6407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757427">
                <a:tc gridSpan="3">
                  <a:txBody>
                    <a:bodyPr/>
                    <a:lstStyle/>
                    <a:p>
                      <a:pPr marL="92075" marR="84264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Electronic 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mm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rce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Physical or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Traditional</a:t>
                      </a:r>
                      <a:r>
                        <a:rPr sz="1200" b="1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Commerce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374392" y="3252215"/>
            <a:ext cx="876300" cy="541020"/>
          </a:xfrm>
          <a:custGeom>
            <a:avLst/>
            <a:gdLst/>
            <a:ahLst/>
            <a:cxnLst/>
            <a:rect l="l" t="t" r="r" b="b"/>
            <a:pathLst>
              <a:path w="876300" h="541020">
                <a:moveTo>
                  <a:pt x="876300" y="0"/>
                </a:moveTo>
                <a:lnTo>
                  <a:pt x="0" y="54102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0692" y="3252215"/>
            <a:ext cx="897890" cy="577850"/>
          </a:xfrm>
          <a:custGeom>
            <a:avLst/>
            <a:gdLst/>
            <a:ahLst/>
            <a:cxnLst/>
            <a:rect l="l" t="t" r="r" b="b"/>
            <a:pathLst>
              <a:path w="897889" h="577850">
                <a:moveTo>
                  <a:pt x="0" y="0"/>
                </a:moveTo>
                <a:lnTo>
                  <a:pt x="897635" y="57759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4123" y="3793235"/>
            <a:ext cx="1539240" cy="7226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92075" marR="650875">
              <a:lnSpc>
                <a:spcPct val="100000"/>
              </a:lnSpc>
              <a:spcBef>
                <a:spcPts val="335"/>
              </a:spcBef>
            </a:pPr>
            <a:r>
              <a:rPr sz="1200" b="1" spc="-5" dirty="0">
                <a:latin typeface="Arial"/>
                <a:cs typeface="Arial"/>
              </a:rPr>
              <a:t>Internet  C</a:t>
            </a:r>
            <a:r>
              <a:rPr sz="1200" b="1" spc="-10" dirty="0">
                <a:latin typeface="Arial"/>
                <a:cs typeface="Arial"/>
              </a:rPr>
              <a:t>o</a:t>
            </a:r>
            <a:r>
              <a:rPr sz="1200" b="1" spc="-5" dirty="0">
                <a:latin typeface="Arial"/>
                <a:cs typeface="Arial"/>
              </a:rPr>
              <a:t>mm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rce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77411" y="3793235"/>
            <a:ext cx="1153795" cy="5778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69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70"/>
              </a:spcBef>
            </a:pPr>
            <a:r>
              <a:rPr sz="1200" b="0" dirty="0">
                <a:latin typeface="Marlett"/>
                <a:cs typeface="Marlett"/>
              </a:rPr>
              <a:t></a:t>
            </a:r>
            <a:endParaRPr sz="1200">
              <a:latin typeface="Marlett"/>
              <a:cs typeface="Marlet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32376" y="5417820"/>
            <a:ext cx="1068705" cy="542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69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70"/>
              </a:spcBef>
            </a:pPr>
            <a:r>
              <a:rPr sz="1200" b="0" dirty="0">
                <a:latin typeface="Marlett"/>
                <a:cs typeface="Marlett"/>
              </a:rPr>
              <a:t></a:t>
            </a:r>
            <a:endParaRPr sz="1200">
              <a:latin typeface="Marlett"/>
              <a:cs typeface="Marlet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0724" y="4515611"/>
            <a:ext cx="1026160" cy="722630"/>
          </a:xfrm>
          <a:custGeom>
            <a:avLst/>
            <a:gdLst/>
            <a:ahLst/>
            <a:cxnLst/>
            <a:rect l="l" t="t" r="r" b="b"/>
            <a:pathLst>
              <a:path w="1026160" h="722629">
                <a:moveTo>
                  <a:pt x="1025651" y="0"/>
                </a:moveTo>
                <a:lnTo>
                  <a:pt x="0" y="72237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9048" y="4515611"/>
            <a:ext cx="1068705" cy="722630"/>
          </a:xfrm>
          <a:custGeom>
            <a:avLst/>
            <a:gdLst/>
            <a:ahLst/>
            <a:cxnLst/>
            <a:rect l="l" t="t" r="r" b="b"/>
            <a:pathLst>
              <a:path w="1068704" h="722629">
                <a:moveTo>
                  <a:pt x="0" y="0"/>
                </a:moveTo>
                <a:lnTo>
                  <a:pt x="1068324" y="72237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5800" y="5237988"/>
            <a:ext cx="1539240" cy="101091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1440" marR="759460">
              <a:lnSpc>
                <a:spcPct val="100000"/>
              </a:lnSpc>
              <a:spcBef>
                <a:spcPts val="330"/>
              </a:spcBef>
            </a:pPr>
            <a:r>
              <a:rPr sz="1200" b="1" spc="-5" dirty="0">
                <a:latin typeface="Arial"/>
                <a:cs typeface="Arial"/>
              </a:rPr>
              <a:t>Bu</a:t>
            </a:r>
            <a:r>
              <a:rPr sz="1200" b="1" dirty="0">
                <a:latin typeface="Arial"/>
                <a:cs typeface="Arial"/>
              </a:rPr>
              <a:t>s</a:t>
            </a:r>
            <a:r>
              <a:rPr sz="1200" b="1" spc="-5" dirty="0">
                <a:latin typeface="Arial"/>
                <a:cs typeface="Arial"/>
              </a:rPr>
              <a:t>in</a:t>
            </a:r>
            <a:r>
              <a:rPr sz="1200" b="1" dirty="0">
                <a:latin typeface="Arial"/>
                <a:cs typeface="Arial"/>
              </a:rPr>
              <a:t>es</a:t>
            </a:r>
            <a:r>
              <a:rPr sz="1200" b="1" spc="-5" dirty="0">
                <a:latin typeface="Arial"/>
                <a:cs typeface="Arial"/>
              </a:rPr>
              <a:t>s  </a:t>
            </a:r>
            <a:r>
              <a:rPr sz="1200" b="1" dirty="0">
                <a:latin typeface="Arial"/>
                <a:cs typeface="Arial"/>
              </a:rPr>
              <a:t>focused</a:t>
            </a:r>
            <a:endParaRPr sz="12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e-commerce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5767" y="5237988"/>
            <a:ext cx="1816735" cy="101091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2075" marR="336550">
              <a:lnSpc>
                <a:spcPct val="100000"/>
              </a:lnSpc>
              <a:spcBef>
                <a:spcPts val="330"/>
              </a:spcBef>
            </a:pPr>
            <a:r>
              <a:rPr sz="1200" b="1" spc="-5" dirty="0">
                <a:latin typeface="Arial"/>
                <a:cs typeface="Arial"/>
              </a:rPr>
              <a:t>Consumer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focused  e-commerce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484378"/>
            <a:ext cx="790003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Different </a:t>
            </a:r>
            <a:r>
              <a:rPr dirty="0"/>
              <a:t>types of</a:t>
            </a:r>
            <a:r>
              <a:rPr spc="155" dirty="0"/>
              <a:t> </a:t>
            </a:r>
            <a:r>
              <a:rPr sz="2500" dirty="0"/>
              <a:t>E-Commerce</a:t>
            </a:r>
            <a:endParaRPr sz="25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98675" y="1217675"/>
          <a:ext cx="5563870" cy="4648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5130"/>
                <a:gridCol w="2009140"/>
                <a:gridCol w="1879600"/>
              </a:tblGrid>
              <a:tr h="929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501650" marR="490855" indent="162560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Business 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rganization)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534670" marR="525780" indent="5016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Customer 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(indi</a:t>
                      </a:r>
                      <a:r>
                        <a:rPr sz="1200" b="1" spc="-2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idual)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</a:tr>
              <a:tr h="18577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32740" marR="325755" indent="164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Business 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rganization)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69925" marR="661035" indent="180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B2B 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(e.g</a:t>
                      </a:r>
                      <a:r>
                        <a:rPr sz="12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TPN)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B2C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(e.g</a:t>
                      </a:r>
                      <a:r>
                        <a:rPr sz="12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Amazon)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</a:tr>
              <a:tr h="18608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1800" marR="424180" indent="482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Customer 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(indi</a:t>
                      </a:r>
                      <a:r>
                        <a:rPr sz="1200" b="1" spc="-2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idual)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C2B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(e.g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Priceline)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C2C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(e.g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eBay)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245681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latin typeface="Calibri"/>
                <a:cs typeface="Calibri"/>
              </a:rPr>
              <a:t>E</a:t>
            </a:r>
            <a:r>
              <a:rPr sz="5000" spc="-90" dirty="0">
                <a:latin typeface="Calibri"/>
                <a:cs typeface="Calibri"/>
              </a:rPr>
              <a:t>x</a:t>
            </a:r>
            <a:r>
              <a:rPr sz="5000" dirty="0">
                <a:latin typeface="Calibri"/>
                <a:cs typeface="Calibri"/>
              </a:rPr>
              <a:t>amples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344267"/>
            <a:ext cx="7980045" cy="28790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B2C:</a:t>
            </a:r>
            <a:r>
              <a:rPr sz="2600" spc="-85" dirty="0">
                <a:solidFill>
                  <a:srgbClr val="E1D600"/>
                </a:solidFill>
                <a:latin typeface="Constantia"/>
                <a:cs typeface="Constantia"/>
              </a:rPr>
              <a:t> </a:t>
            </a:r>
            <a:r>
              <a:rPr sz="2600" u="heavy" spc="-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2"/>
              </a:rPr>
              <a:t>www.amazon.com</a:t>
            </a:r>
            <a:r>
              <a:rPr sz="2600" spc="-5" dirty="0">
                <a:latin typeface="Constantia"/>
                <a:cs typeface="Constantia"/>
              </a:rPr>
              <a:t>,Snapdeal,flipkart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C2C:</a:t>
            </a:r>
            <a:r>
              <a:rPr sz="2600" spc="-85" dirty="0">
                <a:solidFill>
                  <a:srgbClr val="E1D600"/>
                </a:solidFill>
                <a:latin typeface="Constantia"/>
                <a:cs typeface="Constantia"/>
              </a:rPr>
              <a:t> </a:t>
            </a:r>
            <a:r>
              <a:rPr sz="2600" u="heavy" spc="-30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3"/>
              </a:rPr>
              <a:t>www.eBay.com</a:t>
            </a:r>
            <a:r>
              <a:rPr sz="2600" spc="-30" dirty="0">
                <a:latin typeface="Constantia"/>
                <a:cs typeface="Constantia"/>
              </a:rPr>
              <a:t>,OLX,Quiker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dirty="0">
                <a:latin typeface="Constantia"/>
                <a:cs typeface="Constantia"/>
              </a:rPr>
              <a:t>B2B:</a:t>
            </a:r>
            <a:r>
              <a:rPr sz="2600" spc="-90" dirty="0">
                <a:solidFill>
                  <a:srgbClr val="E1D600"/>
                </a:solidFill>
                <a:latin typeface="Constantia"/>
                <a:cs typeface="Constantia"/>
              </a:rPr>
              <a:t> </a:t>
            </a:r>
            <a:r>
              <a:rPr sz="2600" u="heavy" spc="-2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4"/>
              </a:rPr>
              <a:t>www.tpn.com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C2B:</a:t>
            </a:r>
            <a:r>
              <a:rPr sz="2600" spc="-85" dirty="0">
                <a:solidFill>
                  <a:srgbClr val="E1D600"/>
                </a:solidFill>
                <a:latin typeface="Constantia"/>
                <a:cs typeface="Constantia"/>
              </a:rPr>
              <a:t> </a:t>
            </a:r>
            <a:r>
              <a:rPr sz="2600" u="heavy" spc="-15" dirty="0">
                <a:solidFill>
                  <a:srgbClr val="E1D600"/>
                </a:solidFill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5"/>
              </a:rPr>
              <a:t>www.priceline.com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-10" dirty="0">
                <a:latin typeface="Constantia"/>
                <a:cs typeface="Constantia"/>
              </a:rPr>
              <a:t>Let’s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visit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these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web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sites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turn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discuss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features.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spc="-15" dirty="0">
                <a:latin typeface="Calibri"/>
                <a:cs typeface="Calibri"/>
              </a:rPr>
              <a:t>What </a:t>
            </a:r>
            <a:r>
              <a:rPr b="1" spc="-25" dirty="0">
                <a:latin typeface="Calibri"/>
                <a:cs typeface="Calibri"/>
              </a:rPr>
              <a:t>are </a:t>
            </a:r>
            <a:r>
              <a:rPr b="1" dirty="0">
                <a:latin typeface="Calibri"/>
                <a:cs typeface="Calibri"/>
              </a:rPr>
              <a:t>the </a:t>
            </a:r>
            <a:r>
              <a:rPr sz="4300" b="1" spc="-25" dirty="0">
                <a:latin typeface="Calibri"/>
                <a:cs typeface="Calibri"/>
              </a:rPr>
              <a:t>advantages </a:t>
            </a:r>
            <a:r>
              <a:rPr b="1" dirty="0">
                <a:latin typeface="Calibri"/>
                <a:cs typeface="Calibri"/>
              </a:rPr>
              <a:t>of e-  </a:t>
            </a:r>
            <a:r>
              <a:rPr b="1" spc="-15" dirty="0">
                <a:latin typeface="Calibri"/>
                <a:cs typeface="Calibri"/>
              </a:rPr>
              <a:t>commerce?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947418"/>
            <a:ext cx="7663180" cy="2166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480059" indent="-27368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114" dirty="0">
                <a:latin typeface="Constantia"/>
                <a:cs typeface="Constantia"/>
              </a:rPr>
              <a:t>To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consumers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(think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about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consumer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buying  </a:t>
            </a:r>
            <a:r>
              <a:rPr sz="2600" spc="-15" dirty="0">
                <a:latin typeface="Constantia"/>
                <a:cs typeface="Constantia"/>
              </a:rPr>
              <a:t>process: </a:t>
            </a:r>
            <a:r>
              <a:rPr sz="2600" spc="-10" dirty="0">
                <a:latin typeface="Constantia"/>
                <a:cs typeface="Constantia"/>
              </a:rPr>
              <a:t>search, evaluate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3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execute):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AD0D9"/>
              </a:buClr>
              <a:buFont typeface="Wingdings 2"/>
              <a:buChar char=""/>
            </a:pPr>
            <a:endParaRPr sz="3750">
              <a:latin typeface="Times New Roman"/>
              <a:cs typeface="Times New Roman"/>
            </a:endParaRPr>
          </a:p>
          <a:p>
            <a:pPr marL="285750" marR="5080" indent="-273685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114" dirty="0">
                <a:latin typeface="Constantia"/>
                <a:cs typeface="Constantia"/>
              </a:rPr>
              <a:t>To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businesses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(think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about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common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objective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  </a:t>
            </a:r>
            <a:r>
              <a:rPr sz="2600" spc="-5" dirty="0">
                <a:latin typeface="Constantia"/>
                <a:cs typeface="Constantia"/>
              </a:rPr>
              <a:t>every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business):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272415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latin typeface="Calibri"/>
                <a:cs typeface="Calibri"/>
              </a:rPr>
              <a:t>Discussion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947418"/>
            <a:ext cx="7932420" cy="3453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35" dirty="0">
                <a:latin typeface="Constantia"/>
                <a:cs typeface="Constantia"/>
              </a:rPr>
              <a:t>How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should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different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departments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participate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e-  </a:t>
            </a:r>
            <a:r>
              <a:rPr sz="2600" spc="-20" dirty="0">
                <a:latin typeface="Constantia"/>
                <a:cs typeface="Constantia"/>
              </a:rPr>
              <a:t>commerce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project?</a:t>
            </a:r>
            <a:endParaRPr sz="26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0" dirty="0">
                <a:latin typeface="Constantia"/>
                <a:cs typeface="Constantia"/>
              </a:rPr>
              <a:t>Management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0" dirty="0">
                <a:latin typeface="Constantia"/>
                <a:cs typeface="Constantia"/>
              </a:rPr>
              <a:t>Marketing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0" dirty="0">
                <a:latin typeface="Constantia"/>
                <a:cs typeface="Constantia"/>
              </a:rPr>
              <a:t>Production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latin typeface="Constantia"/>
                <a:cs typeface="Constantia"/>
              </a:rPr>
              <a:t>Finance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0" dirty="0">
                <a:latin typeface="Constantia"/>
                <a:cs typeface="Constantia"/>
              </a:rPr>
              <a:t>Procurement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latin typeface="Constantia"/>
                <a:cs typeface="Constantia"/>
              </a:rPr>
              <a:t>Customer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support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8428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10" dirty="0"/>
              <a:t>Transformation </a:t>
            </a:r>
            <a:r>
              <a:rPr sz="2500" spc="-5" dirty="0"/>
              <a:t>of a </a:t>
            </a:r>
            <a:r>
              <a:rPr sz="2500" dirty="0"/>
              <a:t>Compartmentalized  </a:t>
            </a:r>
            <a:r>
              <a:rPr sz="2500" spc="-5" dirty="0"/>
              <a:t>Organization into </a:t>
            </a:r>
            <a:r>
              <a:rPr sz="2500" spc="5" dirty="0"/>
              <a:t>Integrated</a:t>
            </a:r>
            <a:r>
              <a:rPr sz="2500" spc="20" dirty="0"/>
              <a:t> </a:t>
            </a:r>
            <a:r>
              <a:rPr sz="2500" spc="-5" dirty="0"/>
              <a:t>Organization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2253233" y="2580894"/>
            <a:ext cx="958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054" y="3548253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Production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054" y="3651884"/>
            <a:ext cx="873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Department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3229" y="3548253"/>
            <a:ext cx="602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Finance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8929" y="3651884"/>
            <a:ext cx="873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Department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8701" y="3548253"/>
            <a:ext cx="746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Marketing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4692" y="3651884"/>
            <a:ext cx="873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Department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8759" y="3548253"/>
            <a:ext cx="763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Personnel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93896" y="3651884"/>
            <a:ext cx="873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Department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1560" y="3235451"/>
            <a:ext cx="3368040" cy="276225"/>
          </a:xfrm>
          <a:custGeom>
            <a:avLst/>
            <a:gdLst/>
            <a:ahLst/>
            <a:cxnLst/>
            <a:rect l="l" t="t" r="r" b="b"/>
            <a:pathLst>
              <a:path w="3368040" h="276225">
                <a:moveTo>
                  <a:pt x="0" y="274447"/>
                </a:moveTo>
                <a:lnTo>
                  <a:pt x="0" y="0"/>
                </a:lnTo>
                <a:lnTo>
                  <a:pt x="3367151" y="0"/>
                </a:lnTo>
                <a:lnTo>
                  <a:pt x="3368040" y="275844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33600" y="3267455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6600" y="3267455"/>
            <a:ext cx="0" cy="243840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0200" y="1752600"/>
            <a:ext cx="3192780" cy="3275329"/>
          </a:xfrm>
          <a:custGeom>
            <a:avLst/>
            <a:gdLst/>
            <a:ahLst/>
            <a:cxnLst/>
            <a:rect l="l" t="t" r="r" b="b"/>
            <a:pathLst>
              <a:path w="3192779" h="3275329">
                <a:moveTo>
                  <a:pt x="1596390" y="0"/>
                </a:moveTo>
                <a:lnTo>
                  <a:pt x="1548469" y="723"/>
                </a:lnTo>
                <a:lnTo>
                  <a:pt x="1500900" y="2881"/>
                </a:lnTo>
                <a:lnTo>
                  <a:pt x="1453701" y="6452"/>
                </a:lnTo>
                <a:lnTo>
                  <a:pt x="1406892" y="11417"/>
                </a:lnTo>
                <a:lnTo>
                  <a:pt x="1360493" y="17755"/>
                </a:lnTo>
                <a:lnTo>
                  <a:pt x="1314524" y="25446"/>
                </a:lnTo>
                <a:lnTo>
                  <a:pt x="1269005" y="34469"/>
                </a:lnTo>
                <a:lnTo>
                  <a:pt x="1223954" y="44805"/>
                </a:lnTo>
                <a:lnTo>
                  <a:pt x="1179393" y="56433"/>
                </a:lnTo>
                <a:lnTo>
                  <a:pt x="1135341" y="69333"/>
                </a:lnTo>
                <a:lnTo>
                  <a:pt x="1091817" y="83484"/>
                </a:lnTo>
                <a:lnTo>
                  <a:pt x="1048842" y="98867"/>
                </a:lnTo>
                <a:lnTo>
                  <a:pt x="1006435" y="115460"/>
                </a:lnTo>
                <a:lnTo>
                  <a:pt x="964616" y="133245"/>
                </a:lnTo>
                <a:lnTo>
                  <a:pt x="923404" y="152200"/>
                </a:lnTo>
                <a:lnTo>
                  <a:pt x="882819" y="172305"/>
                </a:lnTo>
                <a:lnTo>
                  <a:pt x="842882" y="193540"/>
                </a:lnTo>
                <a:lnTo>
                  <a:pt x="803612" y="215885"/>
                </a:lnTo>
                <a:lnTo>
                  <a:pt x="765028" y="239319"/>
                </a:lnTo>
                <a:lnTo>
                  <a:pt x="727151" y="263822"/>
                </a:lnTo>
                <a:lnTo>
                  <a:pt x="690000" y="289374"/>
                </a:lnTo>
                <a:lnTo>
                  <a:pt x="653594" y="315955"/>
                </a:lnTo>
                <a:lnTo>
                  <a:pt x="617955" y="343544"/>
                </a:lnTo>
                <a:lnTo>
                  <a:pt x="583101" y="372122"/>
                </a:lnTo>
                <a:lnTo>
                  <a:pt x="549052" y="401667"/>
                </a:lnTo>
                <a:lnTo>
                  <a:pt x="515828" y="432160"/>
                </a:lnTo>
                <a:lnTo>
                  <a:pt x="483448" y="463579"/>
                </a:lnTo>
                <a:lnTo>
                  <a:pt x="451934" y="495906"/>
                </a:lnTo>
                <a:lnTo>
                  <a:pt x="421303" y="529120"/>
                </a:lnTo>
                <a:lnTo>
                  <a:pt x="391576" y="563201"/>
                </a:lnTo>
                <a:lnTo>
                  <a:pt x="362774" y="598127"/>
                </a:lnTo>
                <a:lnTo>
                  <a:pt x="334914" y="633879"/>
                </a:lnTo>
                <a:lnTo>
                  <a:pt x="308018" y="670438"/>
                </a:lnTo>
                <a:lnTo>
                  <a:pt x="282105" y="707781"/>
                </a:lnTo>
                <a:lnTo>
                  <a:pt x="257195" y="745890"/>
                </a:lnTo>
                <a:lnTo>
                  <a:pt x="233307" y="784743"/>
                </a:lnTo>
                <a:lnTo>
                  <a:pt x="210462" y="824322"/>
                </a:lnTo>
                <a:lnTo>
                  <a:pt x="188678" y="864604"/>
                </a:lnTo>
                <a:lnTo>
                  <a:pt x="167977" y="905571"/>
                </a:lnTo>
                <a:lnTo>
                  <a:pt x="148377" y="947202"/>
                </a:lnTo>
                <a:lnTo>
                  <a:pt x="129898" y="989476"/>
                </a:lnTo>
                <a:lnTo>
                  <a:pt x="112560" y="1032373"/>
                </a:lnTo>
                <a:lnTo>
                  <a:pt x="96383" y="1075873"/>
                </a:lnTo>
                <a:lnTo>
                  <a:pt x="81387" y="1119957"/>
                </a:lnTo>
                <a:lnTo>
                  <a:pt x="67591" y="1164602"/>
                </a:lnTo>
                <a:lnTo>
                  <a:pt x="55016" y="1209790"/>
                </a:lnTo>
                <a:lnTo>
                  <a:pt x="43680" y="1255500"/>
                </a:lnTo>
                <a:lnTo>
                  <a:pt x="33604" y="1301712"/>
                </a:lnTo>
                <a:lnTo>
                  <a:pt x="24807" y="1348405"/>
                </a:lnTo>
                <a:lnTo>
                  <a:pt x="17309" y="1395559"/>
                </a:lnTo>
                <a:lnTo>
                  <a:pt x="11130" y="1443154"/>
                </a:lnTo>
                <a:lnTo>
                  <a:pt x="6290" y="1491169"/>
                </a:lnTo>
                <a:lnTo>
                  <a:pt x="2809" y="1539585"/>
                </a:lnTo>
                <a:lnTo>
                  <a:pt x="705" y="1588382"/>
                </a:lnTo>
                <a:lnTo>
                  <a:pt x="0" y="1637538"/>
                </a:lnTo>
                <a:lnTo>
                  <a:pt x="705" y="1686693"/>
                </a:lnTo>
                <a:lnTo>
                  <a:pt x="2809" y="1735490"/>
                </a:lnTo>
                <a:lnTo>
                  <a:pt x="6290" y="1783906"/>
                </a:lnTo>
                <a:lnTo>
                  <a:pt x="11130" y="1831921"/>
                </a:lnTo>
                <a:lnTo>
                  <a:pt x="17309" y="1879516"/>
                </a:lnTo>
                <a:lnTo>
                  <a:pt x="24807" y="1926670"/>
                </a:lnTo>
                <a:lnTo>
                  <a:pt x="33604" y="1973363"/>
                </a:lnTo>
                <a:lnTo>
                  <a:pt x="43680" y="2019575"/>
                </a:lnTo>
                <a:lnTo>
                  <a:pt x="55016" y="2065285"/>
                </a:lnTo>
                <a:lnTo>
                  <a:pt x="67591" y="2110473"/>
                </a:lnTo>
                <a:lnTo>
                  <a:pt x="81387" y="2155118"/>
                </a:lnTo>
                <a:lnTo>
                  <a:pt x="96383" y="2199202"/>
                </a:lnTo>
                <a:lnTo>
                  <a:pt x="112560" y="2242702"/>
                </a:lnTo>
                <a:lnTo>
                  <a:pt x="129898" y="2285599"/>
                </a:lnTo>
                <a:lnTo>
                  <a:pt x="148377" y="2327873"/>
                </a:lnTo>
                <a:lnTo>
                  <a:pt x="167977" y="2369504"/>
                </a:lnTo>
                <a:lnTo>
                  <a:pt x="188678" y="2410471"/>
                </a:lnTo>
                <a:lnTo>
                  <a:pt x="210462" y="2450753"/>
                </a:lnTo>
                <a:lnTo>
                  <a:pt x="233307" y="2490332"/>
                </a:lnTo>
                <a:lnTo>
                  <a:pt x="257195" y="2529185"/>
                </a:lnTo>
                <a:lnTo>
                  <a:pt x="282105" y="2567294"/>
                </a:lnTo>
                <a:lnTo>
                  <a:pt x="308018" y="2604637"/>
                </a:lnTo>
                <a:lnTo>
                  <a:pt x="334914" y="2641196"/>
                </a:lnTo>
                <a:lnTo>
                  <a:pt x="362774" y="2676948"/>
                </a:lnTo>
                <a:lnTo>
                  <a:pt x="391576" y="2711874"/>
                </a:lnTo>
                <a:lnTo>
                  <a:pt x="421303" y="2745955"/>
                </a:lnTo>
                <a:lnTo>
                  <a:pt x="451934" y="2779169"/>
                </a:lnTo>
                <a:lnTo>
                  <a:pt x="483448" y="2811496"/>
                </a:lnTo>
                <a:lnTo>
                  <a:pt x="515828" y="2842915"/>
                </a:lnTo>
                <a:lnTo>
                  <a:pt x="549052" y="2873408"/>
                </a:lnTo>
                <a:lnTo>
                  <a:pt x="583101" y="2902953"/>
                </a:lnTo>
                <a:lnTo>
                  <a:pt x="617955" y="2931531"/>
                </a:lnTo>
                <a:lnTo>
                  <a:pt x="653594" y="2959120"/>
                </a:lnTo>
                <a:lnTo>
                  <a:pt x="690000" y="2985701"/>
                </a:lnTo>
                <a:lnTo>
                  <a:pt x="727151" y="3011253"/>
                </a:lnTo>
                <a:lnTo>
                  <a:pt x="765028" y="3035756"/>
                </a:lnTo>
                <a:lnTo>
                  <a:pt x="803612" y="3059190"/>
                </a:lnTo>
                <a:lnTo>
                  <a:pt x="842882" y="3081535"/>
                </a:lnTo>
                <a:lnTo>
                  <a:pt x="882819" y="3102770"/>
                </a:lnTo>
                <a:lnTo>
                  <a:pt x="923404" y="3122875"/>
                </a:lnTo>
                <a:lnTo>
                  <a:pt x="964616" y="3141830"/>
                </a:lnTo>
                <a:lnTo>
                  <a:pt x="1006435" y="3159615"/>
                </a:lnTo>
                <a:lnTo>
                  <a:pt x="1048842" y="3176208"/>
                </a:lnTo>
                <a:lnTo>
                  <a:pt x="1091817" y="3191591"/>
                </a:lnTo>
                <a:lnTo>
                  <a:pt x="1135341" y="3205742"/>
                </a:lnTo>
                <a:lnTo>
                  <a:pt x="1179393" y="3218642"/>
                </a:lnTo>
                <a:lnTo>
                  <a:pt x="1223954" y="3230270"/>
                </a:lnTo>
                <a:lnTo>
                  <a:pt x="1269005" y="3240606"/>
                </a:lnTo>
                <a:lnTo>
                  <a:pt x="1314524" y="3249629"/>
                </a:lnTo>
                <a:lnTo>
                  <a:pt x="1360493" y="3257320"/>
                </a:lnTo>
                <a:lnTo>
                  <a:pt x="1406892" y="3263658"/>
                </a:lnTo>
                <a:lnTo>
                  <a:pt x="1453701" y="3268623"/>
                </a:lnTo>
                <a:lnTo>
                  <a:pt x="1500900" y="3272194"/>
                </a:lnTo>
                <a:lnTo>
                  <a:pt x="1548469" y="3274352"/>
                </a:lnTo>
                <a:lnTo>
                  <a:pt x="1596390" y="3275076"/>
                </a:lnTo>
                <a:lnTo>
                  <a:pt x="1644310" y="3274352"/>
                </a:lnTo>
                <a:lnTo>
                  <a:pt x="1691879" y="3272194"/>
                </a:lnTo>
                <a:lnTo>
                  <a:pt x="1739078" y="3268623"/>
                </a:lnTo>
                <a:lnTo>
                  <a:pt x="1785887" y="3263658"/>
                </a:lnTo>
                <a:lnTo>
                  <a:pt x="1832286" y="3257320"/>
                </a:lnTo>
                <a:lnTo>
                  <a:pt x="1878255" y="3249629"/>
                </a:lnTo>
                <a:lnTo>
                  <a:pt x="1923774" y="3240606"/>
                </a:lnTo>
                <a:lnTo>
                  <a:pt x="1968825" y="3230270"/>
                </a:lnTo>
                <a:lnTo>
                  <a:pt x="2013386" y="3218642"/>
                </a:lnTo>
                <a:lnTo>
                  <a:pt x="2057438" y="3205742"/>
                </a:lnTo>
                <a:lnTo>
                  <a:pt x="2100962" y="3191591"/>
                </a:lnTo>
                <a:lnTo>
                  <a:pt x="2143937" y="3176208"/>
                </a:lnTo>
                <a:lnTo>
                  <a:pt x="2186344" y="3159615"/>
                </a:lnTo>
                <a:lnTo>
                  <a:pt x="2228163" y="3141830"/>
                </a:lnTo>
                <a:lnTo>
                  <a:pt x="2269375" y="3122875"/>
                </a:lnTo>
                <a:lnTo>
                  <a:pt x="2309960" y="3102770"/>
                </a:lnTo>
                <a:lnTo>
                  <a:pt x="2349897" y="3081535"/>
                </a:lnTo>
                <a:lnTo>
                  <a:pt x="2389167" y="3059190"/>
                </a:lnTo>
                <a:lnTo>
                  <a:pt x="2427751" y="3035756"/>
                </a:lnTo>
                <a:lnTo>
                  <a:pt x="2465628" y="3011253"/>
                </a:lnTo>
                <a:lnTo>
                  <a:pt x="2502779" y="2985701"/>
                </a:lnTo>
                <a:lnTo>
                  <a:pt x="2539185" y="2959120"/>
                </a:lnTo>
                <a:lnTo>
                  <a:pt x="2574824" y="2931531"/>
                </a:lnTo>
                <a:lnTo>
                  <a:pt x="2609678" y="2902953"/>
                </a:lnTo>
                <a:lnTo>
                  <a:pt x="2643727" y="2873408"/>
                </a:lnTo>
                <a:lnTo>
                  <a:pt x="2676951" y="2842915"/>
                </a:lnTo>
                <a:lnTo>
                  <a:pt x="2709331" y="2811496"/>
                </a:lnTo>
                <a:lnTo>
                  <a:pt x="2740845" y="2779169"/>
                </a:lnTo>
                <a:lnTo>
                  <a:pt x="2771476" y="2745955"/>
                </a:lnTo>
                <a:lnTo>
                  <a:pt x="2801203" y="2711874"/>
                </a:lnTo>
                <a:lnTo>
                  <a:pt x="2830005" y="2676948"/>
                </a:lnTo>
                <a:lnTo>
                  <a:pt x="2857865" y="2641196"/>
                </a:lnTo>
                <a:lnTo>
                  <a:pt x="2884761" y="2604637"/>
                </a:lnTo>
                <a:lnTo>
                  <a:pt x="2910674" y="2567294"/>
                </a:lnTo>
                <a:lnTo>
                  <a:pt x="2935584" y="2529185"/>
                </a:lnTo>
                <a:lnTo>
                  <a:pt x="2959472" y="2490332"/>
                </a:lnTo>
                <a:lnTo>
                  <a:pt x="2982317" y="2450753"/>
                </a:lnTo>
                <a:lnTo>
                  <a:pt x="3004101" y="2410471"/>
                </a:lnTo>
                <a:lnTo>
                  <a:pt x="3024802" y="2369504"/>
                </a:lnTo>
                <a:lnTo>
                  <a:pt x="3044402" y="2327873"/>
                </a:lnTo>
                <a:lnTo>
                  <a:pt x="3062881" y="2285599"/>
                </a:lnTo>
                <a:lnTo>
                  <a:pt x="3080219" y="2242702"/>
                </a:lnTo>
                <a:lnTo>
                  <a:pt x="3096396" y="2199202"/>
                </a:lnTo>
                <a:lnTo>
                  <a:pt x="3111392" y="2155118"/>
                </a:lnTo>
                <a:lnTo>
                  <a:pt x="3125188" y="2110473"/>
                </a:lnTo>
                <a:lnTo>
                  <a:pt x="3137763" y="2065285"/>
                </a:lnTo>
                <a:lnTo>
                  <a:pt x="3149099" y="2019575"/>
                </a:lnTo>
                <a:lnTo>
                  <a:pt x="3159175" y="1973363"/>
                </a:lnTo>
                <a:lnTo>
                  <a:pt x="3167972" y="1926670"/>
                </a:lnTo>
                <a:lnTo>
                  <a:pt x="3175470" y="1879516"/>
                </a:lnTo>
                <a:lnTo>
                  <a:pt x="3181649" y="1831921"/>
                </a:lnTo>
                <a:lnTo>
                  <a:pt x="3186489" y="1783906"/>
                </a:lnTo>
                <a:lnTo>
                  <a:pt x="3189970" y="1735490"/>
                </a:lnTo>
                <a:lnTo>
                  <a:pt x="3192074" y="1686693"/>
                </a:lnTo>
                <a:lnTo>
                  <a:pt x="3192779" y="1637538"/>
                </a:lnTo>
                <a:lnTo>
                  <a:pt x="3192074" y="1588382"/>
                </a:lnTo>
                <a:lnTo>
                  <a:pt x="3189970" y="1539585"/>
                </a:lnTo>
                <a:lnTo>
                  <a:pt x="3186489" y="1491169"/>
                </a:lnTo>
                <a:lnTo>
                  <a:pt x="3181649" y="1443154"/>
                </a:lnTo>
                <a:lnTo>
                  <a:pt x="3175470" y="1395559"/>
                </a:lnTo>
                <a:lnTo>
                  <a:pt x="3167972" y="1348405"/>
                </a:lnTo>
                <a:lnTo>
                  <a:pt x="3159175" y="1301712"/>
                </a:lnTo>
                <a:lnTo>
                  <a:pt x="3149099" y="1255500"/>
                </a:lnTo>
                <a:lnTo>
                  <a:pt x="3137763" y="1209790"/>
                </a:lnTo>
                <a:lnTo>
                  <a:pt x="3125188" y="1164602"/>
                </a:lnTo>
                <a:lnTo>
                  <a:pt x="3111392" y="1119957"/>
                </a:lnTo>
                <a:lnTo>
                  <a:pt x="3096396" y="1075873"/>
                </a:lnTo>
                <a:lnTo>
                  <a:pt x="3080219" y="1032373"/>
                </a:lnTo>
                <a:lnTo>
                  <a:pt x="3062881" y="989476"/>
                </a:lnTo>
                <a:lnTo>
                  <a:pt x="3044402" y="947202"/>
                </a:lnTo>
                <a:lnTo>
                  <a:pt x="3024802" y="905571"/>
                </a:lnTo>
                <a:lnTo>
                  <a:pt x="3004101" y="864604"/>
                </a:lnTo>
                <a:lnTo>
                  <a:pt x="2982317" y="824322"/>
                </a:lnTo>
                <a:lnTo>
                  <a:pt x="2959472" y="784743"/>
                </a:lnTo>
                <a:lnTo>
                  <a:pt x="2935584" y="745890"/>
                </a:lnTo>
                <a:lnTo>
                  <a:pt x="2910674" y="707781"/>
                </a:lnTo>
                <a:lnTo>
                  <a:pt x="2884761" y="670438"/>
                </a:lnTo>
                <a:lnTo>
                  <a:pt x="2857865" y="633879"/>
                </a:lnTo>
                <a:lnTo>
                  <a:pt x="2830005" y="598127"/>
                </a:lnTo>
                <a:lnTo>
                  <a:pt x="2801203" y="563201"/>
                </a:lnTo>
                <a:lnTo>
                  <a:pt x="2771476" y="529120"/>
                </a:lnTo>
                <a:lnTo>
                  <a:pt x="2740845" y="495906"/>
                </a:lnTo>
                <a:lnTo>
                  <a:pt x="2709331" y="463579"/>
                </a:lnTo>
                <a:lnTo>
                  <a:pt x="2676951" y="432160"/>
                </a:lnTo>
                <a:lnTo>
                  <a:pt x="2643727" y="401667"/>
                </a:lnTo>
                <a:lnTo>
                  <a:pt x="2609678" y="372122"/>
                </a:lnTo>
                <a:lnTo>
                  <a:pt x="2574824" y="343544"/>
                </a:lnTo>
                <a:lnTo>
                  <a:pt x="2539185" y="315955"/>
                </a:lnTo>
                <a:lnTo>
                  <a:pt x="2502779" y="289374"/>
                </a:lnTo>
                <a:lnTo>
                  <a:pt x="2465628" y="263822"/>
                </a:lnTo>
                <a:lnTo>
                  <a:pt x="2427751" y="239319"/>
                </a:lnTo>
                <a:lnTo>
                  <a:pt x="2389167" y="215885"/>
                </a:lnTo>
                <a:lnTo>
                  <a:pt x="2349897" y="193540"/>
                </a:lnTo>
                <a:lnTo>
                  <a:pt x="2309960" y="172305"/>
                </a:lnTo>
                <a:lnTo>
                  <a:pt x="2269375" y="152200"/>
                </a:lnTo>
                <a:lnTo>
                  <a:pt x="2228163" y="133245"/>
                </a:lnTo>
                <a:lnTo>
                  <a:pt x="2186344" y="115460"/>
                </a:lnTo>
                <a:lnTo>
                  <a:pt x="2143937" y="98867"/>
                </a:lnTo>
                <a:lnTo>
                  <a:pt x="2100962" y="83484"/>
                </a:lnTo>
                <a:lnTo>
                  <a:pt x="2057438" y="69333"/>
                </a:lnTo>
                <a:lnTo>
                  <a:pt x="2013386" y="56433"/>
                </a:lnTo>
                <a:lnTo>
                  <a:pt x="1968825" y="44805"/>
                </a:lnTo>
                <a:lnTo>
                  <a:pt x="1923774" y="34469"/>
                </a:lnTo>
                <a:lnTo>
                  <a:pt x="1878255" y="25446"/>
                </a:lnTo>
                <a:lnTo>
                  <a:pt x="1832286" y="17755"/>
                </a:lnTo>
                <a:lnTo>
                  <a:pt x="1785887" y="11417"/>
                </a:lnTo>
                <a:lnTo>
                  <a:pt x="1739078" y="6452"/>
                </a:lnTo>
                <a:lnTo>
                  <a:pt x="1691879" y="2881"/>
                </a:lnTo>
                <a:lnTo>
                  <a:pt x="1644310" y="723"/>
                </a:lnTo>
                <a:lnTo>
                  <a:pt x="15963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10200" y="1752600"/>
            <a:ext cx="3192780" cy="3275329"/>
          </a:xfrm>
          <a:custGeom>
            <a:avLst/>
            <a:gdLst/>
            <a:ahLst/>
            <a:cxnLst/>
            <a:rect l="l" t="t" r="r" b="b"/>
            <a:pathLst>
              <a:path w="3192779" h="3275329">
                <a:moveTo>
                  <a:pt x="0" y="1637538"/>
                </a:moveTo>
                <a:lnTo>
                  <a:pt x="705" y="1588382"/>
                </a:lnTo>
                <a:lnTo>
                  <a:pt x="2809" y="1539585"/>
                </a:lnTo>
                <a:lnTo>
                  <a:pt x="6290" y="1491169"/>
                </a:lnTo>
                <a:lnTo>
                  <a:pt x="11130" y="1443154"/>
                </a:lnTo>
                <a:lnTo>
                  <a:pt x="17309" y="1395559"/>
                </a:lnTo>
                <a:lnTo>
                  <a:pt x="24807" y="1348405"/>
                </a:lnTo>
                <a:lnTo>
                  <a:pt x="33604" y="1301712"/>
                </a:lnTo>
                <a:lnTo>
                  <a:pt x="43680" y="1255500"/>
                </a:lnTo>
                <a:lnTo>
                  <a:pt x="55016" y="1209790"/>
                </a:lnTo>
                <a:lnTo>
                  <a:pt x="67591" y="1164602"/>
                </a:lnTo>
                <a:lnTo>
                  <a:pt x="81387" y="1119957"/>
                </a:lnTo>
                <a:lnTo>
                  <a:pt x="96383" y="1075873"/>
                </a:lnTo>
                <a:lnTo>
                  <a:pt x="112560" y="1032373"/>
                </a:lnTo>
                <a:lnTo>
                  <a:pt x="129898" y="989476"/>
                </a:lnTo>
                <a:lnTo>
                  <a:pt x="148377" y="947202"/>
                </a:lnTo>
                <a:lnTo>
                  <a:pt x="167977" y="905571"/>
                </a:lnTo>
                <a:lnTo>
                  <a:pt x="188678" y="864604"/>
                </a:lnTo>
                <a:lnTo>
                  <a:pt x="210462" y="824322"/>
                </a:lnTo>
                <a:lnTo>
                  <a:pt x="233307" y="784743"/>
                </a:lnTo>
                <a:lnTo>
                  <a:pt x="257195" y="745890"/>
                </a:lnTo>
                <a:lnTo>
                  <a:pt x="282105" y="707781"/>
                </a:lnTo>
                <a:lnTo>
                  <a:pt x="308018" y="670438"/>
                </a:lnTo>
                <a:lnTo>
                  <a:pt x="334914" y="633879"/>
                </a:lnTo>
                <a:lnTo>
                  <a:pt x="362774" y="598127"/>
                </a:lnTo>
                <a:lnTo>
                  <a:pt x="391576" y="563201"/>
                </a:lnTo>
                <a:lnTo>
                  <a:pt x="421303" y="529120"/>
                </a:lnTo>
                <a:lnTo>
                  <a:pt x="451934" y="495906"/>
                </a:lnTo>
                <a:lnTo>
                  <a:pt x="483448" y="463579"/>
                </a:lnTo>
                <a:lnTo>
                  <a:pt x="515828" y="432160"/>
                </a:lnTo>
                <a:lnTo>
                  <a:pt x="549052" y="401667"/>
                </a:lnTo>
                <a:lnTo>
                  <a:pt x="583101" y="372122"/>
                </a:lnTo>
                <a:lnTo>
                  <a:pt x="617955" y="343544"/>
                </a:lnTo>
                <a:lnTo>
                  <a:pt x="653594" y="315955"/>
                </a:lnTo>
                <a:lnTo>
                  <a:pt x="690000" y="289374"/>
                </a:lnTo>
                <a:lnTo>
                  <a:pt x="727151" y="263822"/>
                </a:lnTo>
                <a:lnTo>
                  <a:pt x="765028" y="239319"/>
                </a:lnTo>
                <a:lnTo>
                  <a:pt x="803612" y="215885"/>
                </a:lnTo>
                <a:lnTo>
                  <a:pt x="842882" y="193540"/>
                </a:lnTo>
                <a:lnTo>
                  <a:pt x="882819" y="172305"/>
                </a:lnTo>
                <a:lnTo>
                  <a:pt x="923404" y="152200"/>
                </a:lnTo>
                <a:lnTo>
                  <a:pt x="964616" y="133245"/>
                </a:lnTo>
                <a:lnTo>
                  <a:pt x="1006435" y="115460"/>
                </a:lnTo>
                <a:lnTo>
                  <a:pt x="1048842" y="98867"/>
                </a:lnTo>
                <a:lnTo>
                  <a:pt x="1091817" y="83484"/>
                </a:lnTo>
                <a:lnTo>
                  <a:pt x="1135341" y="69333"/>
                </a:lnTo>
                <a:lnTo>
                  <a:pt x="1179393" y="56433"/>
                </a:lnTo>
                <a:lnTo>
                  <a:pt x="1223954" y="44805"/>
                </a:lnTo>
                <a:lnTo>
                  <a:pt x="1269005" y="34469"/>
                </a:lnTo>
                <a:lnTo>
                  <a:pt x="1314524" y="25446"/>
                </a:lnTo>
                <a:lnTo>
                  <a:pt x="1360493" y="17755"/>
                </a:lnTo>
                <a:lnTo>
                  <a:pt x="1406892" y="11417"/>
                </a:lnTo>
                <a:lnTo>
                  <a:pt x="1453701" y="6452"/>
                </a:lnTo>
                <a:lnTo>
                  <a:pt x="1500900" y="2881"/>
                </a:lnTo>
                <a:lnTo>
                  <a:pt x="1548469" y="723"/>
                </a:lnTo>
                <a:lnTo>
                  <a:pt x="1596390" y="0"/>
                </a:lnTo>
                <a:lnTo>
                  <a:pt x="1644310" y="723"/>
                </a:lnTo>
                <a:lnTo>
                  <a:pt x="1691879" y="2881"/>
                </a:lnTo>
                <a:lnTo>
                  <a:pt x="1739078" y="6452"/>
                </a:lnTo>
                <a:lnTo>
                  <a:pt x="1785887" y="11417"/>
                </a:lnTo>
                <a:lnTo>
                  <a:pt x="1832286" y="17755"/>
                </a:lnTo>
                <a:lnTo>
                  <a:pt x="1878255" y="25446"/>
                </a:lnTo>
                <a:lnTo>
                  <a:pt x="1923774" y="34469"/>
                </a:lnTo>
                <a:lnTo>
                  <a:pt x="1968825" y="44805"/>
                </a:lnTo>
                <a:lnTo>
                  <a:pt x="2013386" y="56433"/>
                </a:lnTo>
                <a:lnTo>
                  <a:pt x="2057438" y="69333"/>
                </a:lnTo>
                <a:lnTo>
                  <a:pt x="2100962" y="83484"/>
                </a:lnTo>
                <a:lnTo>
                  <a:pt x="2143937" y="98867"/>
                </a:lnTo>
                <a:lnTo>
                  <a:pt x="2186344" y="115460"/>
                </a:lnTo>
                <a:lnTo>
                  <a:pt x="2228163" y="133245"/>
                </a:lnTo>
                <a:lnTo>
                  <a:pt x="2269375" y="152200"/>
                </a:lnTo>
                <a:lnTo>
                  <a:pt x="2309960" y="172305"/>
                </a:lnTo>
                <a:lnTo>
                  <a:pt x="2349897" y="193540"/>
                </a:lnTo>
                <a:lnTo>
                  <a:pt x="2389167" y="215885"/>
                </a:lnTo>
                <a:lnTo>
                  <a:pt x="2427751" y="239319"/>
                </a:lnTo>
                <a:lnTo>
                  <a:pt x="2465628" y="263822"/>
                </a:lnTo>
                <a:lnTo>
                  <a:pt x="2502779" y="289374"/>
                </a:lnTo>
                <a:lnTo>
                  <a:pt x="2539185" y="315955"/>
                </a:lnTo>
                <a:lnTo>
                  <a:pt x="2574824" y="343544"/>
                </a:lnTo>
                <a:lnTo>
                  <a:pt x="2609678" y="372122"/>
                </a:lnTo>
                <a:lnTo>
                  <a:pt x="2643727" y="401667"/>
                </a:lnTo>
                <a:lnTo>
                  <a:pt x="2676951" y="432160"/>
                </a:lnTo>
                <a:lnTo>
                  <a:pt x="2709331" y="463579"/>
                </a:lnTo>
                <a:lnTo>
                  <a:pt x="2740845" y="495906"/>
                </a:lnTo>
                <a:lnTo>
                  <a:pt x="2771476" y="529120"/>
                </a:lnTo>
                <a:lnTo>
                  <a:pt x="2801203" y="563201"/>
                </a:lnTo>
                <a:lnTo>
                  <a:pt x="2830005" y="598127"/>
                </a:lnTo>
                <a:lnTo>
                  <a:pt x="2857865" y="633879"/>
                </a:lnTo>
                <a:lnTo>
                  <a:pt x="2884761" y="670438"/>
                </a:lnTo>
                <a:lnTo>
                  <a:pt x="2910674" y="707781"/>
                </a:lnTo>
                <a:lnTo>
                  <a:pt x="2935584" y="745890"/>
                </a:lnTo>
                <a:lnTo>
                  <a:pt x="2959472" y="784743"/>
                </a:lnTo>
                <a:lnTo>
                  <a:pt x="2982317" y="824322"/>
                </a:lnTo>
                <a:lnTo>
                  <a:pt x="3004101" y="864604"/>
                </a:lnTo>
                <a:lnTo>
                  <a:pt x="3024802" y="905571"/>
                </a:lnTo>
                <a:lnTo>
                  <a:pt x="3044402" y="947202"/>
                </a:lnTo>
                <a:lnTo>
                  <a:pt x="3062881" y="989476"/>
                </a:lnTo>
                <a:lnTo>
                  <a:pt x="3080219" y="1032373"/>
                </a:lnTo>
                <a:lnTo>
                  <a:pt x="3096396" y="1075873"/>
                </a:lnTo>
                <a:lnTo>
                  <a:pt x="3111392" y="1119957"/>
                </a:lnTo>
                <a:lnTo>
                  <a:pt x="3125188" y="1164602"/>
                </a:lnTo>
                <a:lnTo>
                  <a:pt x="3137763" y="1209790"/>
                </a:lnTo>
                <a:lnTo>
                  <a:pt x="3149099" y="1255500"/>
                </a:lnTo>
                <a:lnTo>
                  <a:pt x="3159175" y="1301712"/>
                </a:lnTo>
                <a:lnTo>
                  <a:pt x="3167972" y="1348405"/>
                </a:lnTo>
                <a:lnTo>
                  <a:pt x="3175470" y="1395559"/>
                </a:lnTo>
                <a:lnTo>
                  <a:pt x="3181649" y="1443154"/>
                </a:lnTo>
                <a:lnTo>
                  <a:pt x="3186489" y="1491169"/>
                </a:lnTo>
                <a:lnTo>
                  <a:pt x="3189970" y="1539585"/>
                </a:lnTo>
                <a:lnTo>
                  <a:pt x="3192074" y="1588382"/>
                </a:lnTo>
                <a:lnTo>
                  <a:pt x="3192779" y="1637538"/>
                </a:lnTo>
                <a:lnTo>
                  <a:pt x="3192074" y="1686693"/>
                </a:lnTo>
                <a:lnTo>
                  <a:pt x="3189970" y="1735490"/>
                </a:lnTo>
                <a:lnTo>
                  <a:pt x="3186489" y="1783906"/>
                </a:lnTo>
                <a:lnTo>
                  <a:pt x="3181649" y="1831921"/>
                </a:lnTo>
                <a:lnTo>
                  <a:pt x="3175470" y="1879516"/>
                </a:lnTo>
                <a:lnTo>
                  <a:pt x="3167972" y="1926670"/>
                </a:lnTo>
                <a:lnTo>
                  <a:pt x="3159175" y="1973363"/>
                </a:lnTo>
                <a:lnTo>
                  <a:pt x="3149099" y="2019575"/>
                </a:lnTo>
                <a:lnTo>
                  <a:pt x="3137763" y="2065285"/>
                </a:lnTo>
                <a:lnTo>
                  <a:pt x="3125188" y="2110473"/>
                </a:lnTo>
                <a:lnTo>
                  <a:pt x="3111392" y="2155118"/>
                </a:lnTo>
                <a:lnTo>
                  <a:pt x="3096396" y="2199202"/>
                </a:lnTo>
                <a:lnTo>
                  <a:pt x="3080219" y="2242702"/>
                </a:lnTo>
                <a:lnTo>
                  <a:pt x="3062881" y="2285599"/>
                </a:lnTo>
                <a:lnTo>
                  <a:pt x="3044402" y="2327873"/>
                </a:lnTo>
                <a:lnTo>
                  <a:pt x="3024802" y="2369504"/>
                </a:lnTo>
                <a:lnTo>
                  <a:pt x="3004101" y="2410471"/>
                </a:lnTo>
                <a:lnTo>
                  <a:pt x="2982317" y="2450753"/>
                </a:lnTo>
                <a:lnTo>
                  <a:pt x="2959472" y="2490332"/>
                </a:lnTo>
                <a:lnTo>
                  <a:pt x="2935584" y="2529185"/>
                </a:lnTo>
                <a:lnTo>
                  <a:pt x="2910674" y="2567294"/>
                </a:lnTo>
                <a:lnTo>
                  <a:pt x="2884761" y="2604637"/>
                </a:lnTo>
                <a:lnTo>
                  <a:pt x="2857865" y="2641196"/>
                </a:lnTo>
                <a:lnTo>
                  <a:pt x="2830005" y="2676948"/>
                </a:lnTo>
                <a:lnTo>
                  <a:pt x="2801203" y="2711874"/>
                </a:lnTo>
                <a:lnTo>
                  <a:pt x="2771476" y="2745955"/>
                </a:lnTo>
                <a:lnTo>
                  <a:pt x="2740845" y="2779169"/>
                </a:lnTo>
                <a:lnTo>
                  <a:pt x="2709331" y="2811496"/>
                </a:lnTo>
                <a:lnTo>
                  <a:pt x="2676951" y="2842915"/>
                </a:lnTo>
                <a:lnTo>
                  <a:pt x="2643727" y="2873408"/>
                </a:lnTo>
                <a:lnTo>
                  <a:pt x="2609678" y="2902953"/>
                </a:lnTo>
                <a:lnTo>
                  <a:pt x="2574824" y="2931531"/>
                </a:lnTo>
                <a:lnTo>
                  <a:pt x="2539185" y="2959120"/>
                </a:lnTo>
                <a:lnTo>
                  <a:pt x="2502779" y="2985701"/>
                </a:lnTo>
                <a:lnTo>
                  <a:pt x="2465628" y="3011253"/>
                </a:lnTo>
                <a:lnTo>
                  <a:pt x="2427751" y="3035756"/>
                </a:lnTo>
                <a:lnTo>
                  <a:pt x="2389167" y="3059190"/>
                </a:lnTo>
                <a:lnTo>
                  <a:pt x="2349897" y="3081535"/>
                </a:lnTo>
                <a:lnTo>
                  <a:pt x="2309960" y="3102770"/>
                </a:lnTo>
                <a:lnTo>
                  <a:pt x="2269375" y="3122875"/>
                </a:lnTo>
                <a:lnTo>
                  <a:pt x="2228163" y="3141830"/>
                </a:lnTo>
                <a:lnTo>
                  <a:pt x="2186344" y="3159615"/>
                </a:lnTo>
                <a:lnTo>
                  <a:pt x="2143937" y="3176208"/>
                </a:lnTo>
                <a:lnTo>
                  <a:pt x="2100962" y="3191591"/>
                </a:lnTo>
                <a:lnTo>
                  <a:pt x="2057438" y="3205742"/>
                </a:lnTo>
                <a:lnTo>
                  <a:pt x="2013386" y="3218642"/>
                </a:lnTo>
                <a:lnTo>
                  <a:pt x="1968825" y="3230270"/>
                </a:lnTo>
                <a:lnTo>
                  <a:pt x="1923774" y="3240606"/>
                </a:lnTo>
                <a:lnTo>
                  <a:pt x="1878255" y="3249629"/>
                </a:lnTo>
                <a:lnTo>
                  <a:pt x="1832286" y="3257320"/>
                </a:lnTo>
                <a:lnTo>
                  <a:pt x="1785887" y="3263658"/>
                </a:lnTo>
                <a:lnTo>
                  <a:pt x="1739078" y="3268623"/>
                </a:lnTo>
                <a:lnTo>
                  <a:pt x="1691879" y="3272194"/>
                </a:lnTo>
                <a:lnTo>
                  <a:pt x="1644310" y="3274352"/>
                </a:lnTo>
                <a:lnTo>
                  <a:pt x="1596390" y="3275076"/>
                </a:lnTo>
                <a:lnTo>
                  <a:pt x="1548469" y="3274352"/>
                </a:lnTo>
                <a:lnTo>
                  <a:pt x="1500900" y="3272194"/>
                </a:lnTo>
                <a:lnTo>
                  <a:pt x="1453701" y="3268623"/>
                </a:lnTo>
                <a:lnTo>
                  <a:pt x="1406892" y="3263658"/>
                </a:lnTo>
                <a:lnTo>
                  <a:pt x="1360493" y="3257320"/>
                </a:lnTo>
                <a:lnTo>
                  <a:pt x="1314524" y="3249629"/>
                </a:lnTo>
                <a:lnTo>
                  <a:pt x="1269005" y="3240606"/>
                </a:lnTo>
                <a:lnTo>
                  <a:pt x="1223954" y="3230270"/>
                </a:lnTo>
                <a:lnTo>
                  <a:pt x="1179393" y="3218642"/>
                </a:lnTo>
                <a:lnTo>
                  <a:pt x="1135341" y="3205742"/>
                </a:lnTo>
                <a:lnTo>
                  <a:pt x="1091817" y="3191591"/>
                </a:lnTo>
                <a:lnTo>
                  <a:pt x="1048842" y="3176208"/>
                </a:lnTo>
                <a:lnTo>
                  <a:pt x="1006435" y="3159615"/>
                </a:lnTo>
                <a:lnTo>
                  <a:pt x="964616" y="3141830"/>
                </a:lnTo>
                <a:lnTo>
                  <a:pt x="923404" y="3122875"/>
                </a:lnTo>
                <a:lnTo>
                  <a:pt x="882819" y="3102770"/>
                </a:lnTo>
                <a:lnTo>
                  <a:pt x="842882" y="3081535"/>
                </a:lnTo>
                <a:lnTo>
                  <a:pt x="803612" y="3059190"/>
                </a:lnTo>
                <a:lnTo>
                  <a:pt x="765028" y="3035756"/>
                </a:lnTo>
                <a:lnTo>
                  <a:pt x="727151" y="3011253"/>
                </a:lnTo>
                <a:lnTo>
                  <a:pt x="690000" y="2985701"/>
                </a:lnTo>
                <a:lnTo>
                  <a:pt x="653594" y="2959120"/>
                </a:lnTo>
                <a:lnTo>
                  <a:pt x="617955" y="2931531"/>
                </a:lnTo>
                <a:lnTo>
                  <a:pt x="583101" y="2902953"/>
                </a:lnTo>
                <a:lnTo>
                  <a:pt x="549052" y="2873408"/>
                </a:lnTo>
                <a:lnTo>
                  <a:pt x="515828" y="2842915"/>
                </a:lnTo>
                <a:lnTo>
                  <a:pt x="483448" y="2811496"/>
                </a:lnTo>
                <a:lnTo>
                  <a:pt x="451934" y="2779169"/>
                </a:lnTo>
                <a:lnTo>
                  <a:pt x="421303" y="2745955"/>
                </a:lnTo>
                <a:lnTo>
                  <a:pt x="391576" y="2711874"/>
                </a:lnTo>
                <a:lnTo>
                  <a:pt x="362774" y="2676948"/>
                </a:lnTo>
                <a:lnTo>
                  <a:pt x="334914" y="2641196"/>
                </a:lnTo>
                <a:lnTo>
                  <a:pt x="308018" y="2604637"/>
                </a:lnTo>
                <a:lnTo>
                  <a:pt x="282105" y="2567294"/>
                </a:lnTo>
                <a:lnTo>
                  <a:pt x="257195" y="2529185"/>
                </a:lnTo>
                <a:lnTo>
                  <a:pt x="233307" y="2490332"/>
                </a:lnTo>
                <a:lnTo>
                  <a:pt x="210462" y="2450753"/>
                </a:lnTo>
                <a:lnTo>
                  <a:pt x="188678" y="2410471"/>
                </a:lnTo>
                <a:lnTo>
                  <a:pt x="167977" y="2369504"/>
                </a:lnTo>
                <a:lnTo>
                  <a:pt x="148377" y="2327873"/>
                </a:lnTo>
                <a:lnTo>
                  <a:pt x="129898" y="2285599"/>
                </a:lnTo>
                <a:lnTo>
                  <a:pt x="112560" y="2242702"/>
                </a:lnTo>
                <a:lnTo>
                  <a:pt x="96383" y="2199202"/>
                </a:lnTo>
                <a:lnTo>
                  <a:pt x="81387" y="2155118"/>
                </a:lnTo>
                <a:lnTo>
                  <a:pt x="67591" y="2110473"/>
                </a:lnTo>
                <a:lnTo>
                  <a:pt x="55016" y="2065285"/>
                </a:lnTo>
                <a:lnTo>
                  <a:pt x="43680" y="2019575"/>
                </a:lnTo>
                <a:lnTo>
                  <a:pt x="33604" y="1973363"/>
                </a:lnTo>
                <a:lnTo>
                  <a:pt x="24807" y="1926670"/>
                </a:lnTo>
                <a:lnTo>
                  <a:pt x="17309" y="1879516"/>
                </a:lnTo>
                <a:lnTo>
                  <a:pt x="11130" y="1831921"/>
                </a:lnTo>
                <a:lnTo>
                  <a:pt x="6290" y="1783906"/>
                </a:lnTo>
                <a:lnTo>
                  <a:pt x="2809" y="1735490"/>
                </a:lnTo>
                <a:lnTo>
                  <a:pt x="705" y="1686693"/>
                </a:lnTo>
                <a:lnTo>
                  <a:pt x="0" y="163753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22592" y="1752600"/>
            <a:ext cx="0" cy="3276600"/>
          </a:xfrm>
          <a:custGeom>
            <a:avLst/>
            <a:gdLst/>
            <a:ahLst/>
            <a:cxnLst/>
            <a:rect l="l" t="t" r="r" b="b"/>
            <a:pathLst>
              <a:path h="3276600">
                <a:moveTo>
                  <a:pt x="0" y="0"/>
                </a:moveTo>
                <a:lnTo>
                  <a:pt x="0" y="32766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23915" y="3406140"/>
            <a:ext cx="3194685" cy="0"/>
          </a:xfrm>
          <a:custGeom>
            <a:avLst/>
            <a:gdLst/>
            <a:ahLst/>
            <a:cxnLst/>
            <a:rect l="l" t="t" r="r" b="b"/>
            <a:pathLst>
              <a:path w="3194684">
                <a:moveTo>
                  <a:pt x="0" y="0"/>
                </a:moveTo>
                <a:lnTo>
                  <a:pt x="3194304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7647" y="2692907"/>
            <a:ext cx="1385570" cy="1423670"/>
          </a:xfrm>
          <a:custGeom>
            <a:avLst/>
            <a:gdLst/>
            <a:ahLst/>
            <a:cxnLst/>
            <a:rect l="l" t="t" r="r" b="b"/>
            <a:pathLst>
              <a:path w="1385570" h="1423670">
                <a:moveTo>
                  <a:pt x="692657" y="0"/>
                </a:moveTo>
                <a:lnTo>
                  <a:pt x="645236" y="1641"/>
                </a:lnTo>
                <a:lnTo>
                  <a:pt x="598672" y="6497"/>
                </a:lnTo>
                <a:lnTo>
                  <a:pt x="553069" y="14459"/>
                </a:lnTo>
                <a:lnTo>
                  <a:pt x="508529" y="25422"/>
                </a:lnTo>
                <a:lnTo>
                  <a:pt x="465156" y="39281"/>
                </a:lnTo>
                <a:lnTo>
                  <a:pt x="423052" y="55929"/>
                </a:lnTo>
                <a:lnTo>
                  <a:pt x="382322" y="75260"/>
                </a:lnTo>
                <a:lnTo>
                  <a:pt x="343069" y="97169"/>
                </a:lnTo>
                <a:lnTo>
                  <a:pt x="305395" y="121548"/>
                </a:lnTo>
                <a:lnTo>
                  <a:pt x="269404" y="148293"/>
                </a:lnTo>
                <a:lnTo>
                  <a:pt x="235198" y="177297"/>
                </a:lnTo>
                <a:lnTo>
                  <a:pt x="202882" y="208454"/>
                </a:lnTo>
                <a:lnTo>
                  <a:pt x="172558" y="241659"/>
                </a:lnTo>
                <a:lnTo>
                  <a:pt x="144330" y="276804"/>
                </a:lnTo>
                <a:lnTo>
                  <a:pt x="118300" y="313785"/>
                </a:lnTo>
                <a:lnTo>
                  <a:pt x="94572" y="352495"/>
                </a:lnTo>
                <a:lnTo>
                  <a:pt x="73249" y="392828"/>
                </a:lnTo>
                <a:lnTo>
                  <a:pt x="54435" y="434679"/>
                </a:lnTo>
                <a:lnTo>
                  <a:pt x="38232" y="477941"/>
                </a:lnTo>
                <a:lnTo>
                  <a:pt x="24743" y="522507"/>
                </a:lnTo>
                <a:lnTo>
                  <a:pt x="14073" y="568274"/>
                </a:lnTo>
                <a:lnTo>
                  <a:pt x="6323" y="615133"/>
                </a:lnTo>
                <a:lnTo>
                  <a:pt x="1598" y="662980"/>
                </a:lnTo>
                <a:lnTo>
                  <a:pt x="0" y="711707"/>
                </a:lnTo>
                <a:lnTo>
                  <a:pt x="1598" y="760435"/>
                </a:lnTo>
                <a:lnTo>
                  <a:pt x="6323" y="808282"/>
                </a:lnTo>
                <a:lnTo>
                  <a:pt x="14073" y="855141"/>
                </a:lnTo>
                <a:lnTo>
                  <a:pt x="24743" y="900908"/>
                </a:lnTo>
                <a:lnTo>
                  <a:pt x="38232" y="945474"/>
                </a:lnTo>
                <a:lnTo>
                  <a:pt x="54435" y="988736"/>
                </a:lnTo>
                <a:lnTo>
                  <a:pt x="73249" y="1030587"/>
                </a:lnTo>
                <a:lnTo>
                  <a:pt x="94572" y="1070920"/>
                </a:lnTo>
                <a:lnTo>
                  <a:pt x="118300" y="1109630"/>
                </a:lnTo>
                <a:lnTo>
                  <a:pt x="144330" y="1146611"/>
                </a:lnTo>
                <a:lnTo>
                  <a:pt x="172558" y="1181756"/>
                </a:lnTo>
                <a:lnTo>
                  <a:pt x="202882" y="1214961"/>
                </a:lnTo>
                <a:lnTo>
                  <a:pt x="235198" y="1246118"/>
                </a:lnTo>
                <a:lnTo>
                  <a:pt x="269404" y="1275122"/>
                </a:lnTo>
                <a:lnTo>
                  <a:pt x="305395" y="1301867"/>
                </a:lnTo>
                <a:lnTo>
                  <a:pt x="343069" y="1326246"/>
                </a:lnTo>
                <a:lnTo>
                  <a:pt x="382322" y="1348155"/>
                </a:lnTo>
                <a:lnTo>
                  <a:pt x="423052" y="1367486"/>
                </a:lnTo>
                <a:lnTo>
                  <a:pt x="465156" y="1384134"/>
                </a:lnTo>
                <a:lnTo>
                  <a:pt x="508529" y="1397993"/>
                </a:lnTo>
                <a:lnTo>
                  <a:pt x="553069" y="1408956"/>
                </a:lnTo>
                <a:lnTo>
                  <a:pt x="598672" y="1416918"/>
                </a:lnTo>
                <a:lnTo>
                  <a:pt x="645236" y="1421774"/>
                </a:lnTo>
                <a:lnTo>
                  <a:pt x="692657" y="1423415"/>
                </a:lnTo>
                <a:lnTo>
                  <a:pt x="740079" y="1421774"/>
                </a:lnTo>
                <a:lnTo>
                  <a:pt x="786643" y="1416918"/>
                </a:lnTo>
                <a:lnTo>
                  <a:pt x="832246" y="1408956"/>
                </a:lnTo>
                <a:lnTo>
                  <a:pt x="876786" y="1397993"/>
                </a:lnTo>
                <a:lnTo>
                  <a:pt x="920159" y="1384134"/>
                </a:lnTo>
                <a:lnTo>
                  <a:pt x="962263" y="1367486"/>
                </a:lnTo>
                <a:lnTo>
                  <a:pt x="1002993" y="1348155"/>
                </a:lnTo>
                <a:lnTo>
                  <a:pt x="1042246" y="1326246"/>
                </a:lnTo>
                <a:lnTo>
                  <a:pt x="1079920" y="1301867"/>
                </a:lnTo>
                <a:lnTo>
                  <a:pt x="1115911" y="1275122"/>
                </a:lnTo>
                <a:lnTo>
                  <a:pt x="1150117" y="1246118"/>
                </a:lnTo>
                <a:lnTo>
                  <a:pt x="1182433" y="1214961"/>
                </a:lnTo>
                <a:lnTo>
                  <a:pt x="1212757" y="1181756"/>
                </a:lnTo>
                <a:lnTo>
                  <a:pt x="1240985" y="1146611"/>
                </a:lnTo>
                <a:lnTo>
                  <a:pt x="1267015" y="1109630"/>
                </a:lnTo>
                <a:lnTo>
                  <a:pt x="1290743" y="1070920"/>
                </a:lnTo>
                <a:lnTo>
                  <a:pt x="1312066" y="1030587"/>
                </a:lnTo>
                <a:lnTo>
                  <a:pt x="1330880" y="988736"/>
                </a:lnTo>
                <a:lnTo>
                  <a:pt x="1347083" y="945474"/>
                </a:lnTo>
                <a:lnTo>
                  <a:pt x="1360572" y="900908"/>
                </a:lnTo>
                <a:lnTo>
                  <a:pt x="1371242" y="855141"/>
                </a:lnTo>
                <a:lnTo>
                  <a:pt x="1378992" y="808282"/>
                </a:lnTo>
                <a:lnTo>
                  <a:pt x="1383717" y="760435"/>
                </a:lnTo>
                <a:lnTo>
                  <a:pt x="1385316" y="711707"/>
                </a:lnTo>
                <a:lnTo>
                  <a:pt x="1383717" y="662980"/>
                </a:lnTo>
                <a:lnTo>
                  <a:pt x="1378992" y="615133"/>
                </a:lnTo>
                <a:lnTo>
                  <a:pt x="1371242" y="568274"/>
                </a:lnTo>
                <a:lnTo>
                  <a:pt x="1360572" y="522507"/>
                </a:lnTo>
                <a:lnTo>
                  <a:pt x="1347083" y="477941"/>
                </a:lnTo>
                <a:lnTo>
                  <a:pt x="1330880" y="434679"/>
                </a:lnTo>
                <a:lnTo>
                  <a:pt x="1312066" y="392828"/>
                </a:lnTo>
                <a:lnTo>
                  <a:pt x="1290743" y="352495"/>
                </a:lnTo>
                <a:lnTo>
                  <a:pt x="1267015" y="313785"/>
                </a:lnTo>
                <a:lnTo>
                  <a:pt x="1240985" y="276804"/>
                </a:lnTo>
                <a:lnTo>
                  <a:pt x="1212757" y="241659"/>
                </a:lnTo>
                <a:lnTo>
                  <a:pt x="1182433" y="208454"/>
                </a:lnTo>
                <a:lnTo>
                  <a:pt x="1150117" y="177297"/>
                </a:lnTo>
                <a:lnTo>
                  <a:pt x="1115911" y="148293"/>
                </a:lnTo>
                <a:lnTo>
                  <a:pt x="1079920" y="121548"/>
                </a:lnTo>
                <a:lnTo>
                  <a:pt x="1042246" y="97169"/>
                </a:lnTo>
                <a:lnTo>
                  <a:pt x="1002993" y="75260"/>
                </a:lnTo>
                <a:lnTo>
                  <a:pt x="962263" y="55929"/>
                </a:lnTo>
                <a:lnTo>
                  <a:pt x="920159" y="39281"/>
                </a:lnTo>
                <a:lnTo>
                  <a:pt x="876786" y="25422"/>
                </a:lnTo>
                <a:lnTo>
                  <a:pt x="832246" y="14459"/>
                </a:lnTo>
                <a:lnTo>
                  <a:pt x="786643" y="6497"/>
                </a:lnTo>
                <a:lnTo>
                  <a:pt x="740079" y="1641"/>
                </a:lnTo>
                <a:lnTo>
                  <a:pt x="6926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7647" y="2692907"/>
            <a:ext cx="1385570" cy="1423670"/>
          </a:xfrm>
          <a:custGeom>
            <a:avLst/>
            <a:gdLst/>
            <a:ahLst/>
            <a:cxnLst/>
            <a:rect l="l" t="t" r="r" b="b"/>
            <a:pathLst>
              <a:path w="1385570" h="1423670">
                <a:moveTo>
                  <a:pt x="0" y="711707"/>
                </a:moveTo>
                <a:lnTo>
                  <a:pt x="1598" y="662980"/>
                </a:lnTo>
                <a:lnTo>
                  <a:pt x="6323" y="615133"/>
                </a:lnTo>
                <a:lnTo>
                  <a:pt x="14073" y="568274"/>
                </a:lnTo>
                <a:lnTo>
                  <a:pt x="24743" y="522507"/>
                </a:lnTo>
                <a:lnTo>
                  <a:pt x="38232" y="477941"/>
                </a:lnTo>
                <a:lnTo>
                  <a:pt x="54435" y="434679"/>
                </a:lnTo>
                <a:lnTo>
                  <a:pt x="73249" y="392828"/>
                </a:lnTo>
                <a:lnTo>
                  <a:pt x="94572" y="352495"/>
                </a:lnTo>
                <a:lnTo>
                  <a:pt x="118300" y="313785"/>
                </a:lnTo>
                <a:lnTo>
                  <a:pt x="144330" y="276804"/>
                </a:lnTo>
                <a:lnTo>
                  <a:pt x="172558" y="241659"/>
                </a:lnTo>
                <a:lnTo>
                  <a:pt x="202882" y="208454"/>
                </a:lnTo>
                <a:lnTo>
                  <a:pt x="235198" y="177297"/>
                </a:lnTo>
                <a:lnTo>
                  <a:pt x="269404" y="148293"/>
                </a:lnTo>
                <a:lnTo>
                  <a:pt x="305395" y="121548"/>
                </a:lnTo>
                <a:lnTo>
                  <a:pt x="343069" y="97169"/>
                </a:lnTo>
                <a:lnTo>
                  <a:pt x="382322" y="75260"/>
                </a:lnTo>
                <a:lnTo>
                  <a:pt x="423052" y="55929"/>
                </a:lnTo>
                <a:lnTo>
                  <a:pt x="465156" y="39281"/>
                </a:lnTo>
                <a:lnTo>
                  <a:pt x="508529" y="25422"/>
                </a:lnTo>
                <a:lnTo>
                  <a:pt x="553069" y="14459"/>
                </a:lnTo>
                <a:lnTo>
                  <a:pt x="598672" y="6497"/>
                </a:lnTo>
                <a:lnTo>
                  <a:pt x="645236" y="1641"/>
                </a:lnTo>
                <a:lnTo>
                  <a:pt x="692657" y="0"/>
                </a:lnTo>
                <a:lnTo>
                  <a:pt x="740079" y="1641"/>
                </a:lnTo>
                <a:lnTo>
                  <a:pt x="786643" y="6497"/>
                </a:lnTo>
                <a:lnTo>
                  <a:pt x="832246" y="14459"/>
                </a:lnTo>
                <a:lnTo>
                  <a:pt x="876786" y="25422"/>
                </a:lnTo>
                <a:lnTo>
                  <a:pt x="920159" y="39281"/>
                </a:lnTo>
                <a:lnTo>
                  <a:pt x="962263" y="55929"/>
                </a:lnTo>
                <a:lnTo>
                  <a:pt x="1002993" y="75260"/>
                </a:lnTo>
                <a:lnTo>
                  <a:pt x="1042246" y="97169"/>
                </a:lnTo>
                <a:lnTo>
                  <a:pt x="1079920" y="121548"/>
                </a:lnTo>
                <a:lnTo>
                  <a:pt x="1115911" y="148293"/>
                </a:lnTo>
                <a:lnTo>
                  <a:pt x="1150117" y="177297"/>
                </a:lnTo>
                <a:lnTo>
                  <a:pt x="1182433" y="208454"/>
                </a:lnTo>
                <a:lnTo>
                  <a:pt x="1212757" y="241659"/>
                </a:lnTo>
                <a:lnTo>
                  <a:pt x="1240985" y="276804"/>
                </a:lnTo>
                <a:lnTo>
                  <a:pt x="1267015" y="313785"/>
                </a:lnTo>
                <a:lnTo>
                  <a:pt x="1290743" y="352495"/>
                </a:lnTo>
                <a:lnTo>
                  <a:pt x="1312066" y="392828"/>
                </a:lnTo>
                <a:lnTo>
                  <a:pt x="1330880" y="434679"/>
                </a:lnTo>
                <a:lnTo>
                  <a:pt x="1347083" y="477941"/>
                </a:lnTo>
                <a:lnTo>
                  <a:pt x="1360572" y="522507"/>
                </a:lnTo>
                <a:lnTo>
                  <a:pt x="1371242" y="568274"/>
                </a:lnTo>
                <a:lnTo>
                  <a:pt x="1378992" y="615133"/>
                </a:lnTo>
                <a:lnTo>
                  <a:pt x="1383717" y="662980"/>
                </a:lnTo>
                <a:lnTo>
                  <a:pt x="1385316" y="711707"/>
                </a:lnTo>
                <a:lnTo>
                  <a:pt x="1383717" y="760435"/>
                </a:lnTo>
                <a:lnTo>
                  <a:pt x="1378992" y="808282"/>
                </a:lnTo>
                <a:lnTo>
                  <a:pt x="1371242" y="855141"/>
                </a:lnTo>
                <a:lnTo>
                  <a:pt x="1360572" y="900908"/>
                </a:lnTo>
                <a:lnTo>
                  <a:pt x="1347083" y="945474"/>
                </a:lnTo>
                <a:lnTo>
                  <a:pt x="1330880" y="988736"/>
                </a:lnTo>
                <a:lnTo>
                  <a:pt x="1312066" y="1030587"/>
                </a:lnTo>
                <a:lnTo>
                  <a:pt x="1290743" y="1070920"/>
                </a:lnTo>
                <a:lnTo>
                  <a:pt x="1267015" y="1109630"/>
                </a:lnTo>
                <a:lnTo>
                  <a:pt x="1240985" y="1146611"/>
                </a:lnTo>
                <a:lnTo>
                  <a:pt x="1212757" y="1181756"/>
                </a:lnTo>
                <a:lnTo>
                  <a:pt x="1182433" y="1214961"/>
                </a:lnTo>
                <a:lnTo>
                  <a:pt x="1150117" y="1246118"/>
                </a:lnTo>
                <a:lnTo>
                  <a:pt x="1115911" y="1275122"/>
                </a:lnTo>
                <a:lnTo>
                  <a:pt x="1079920" y="1301867"/>
                </a:lnTo>
                <a:lnTo>
                  <a:pt x="1042246" y="1326246"/>
                </a:lnTo>
                <a:lnTo>
                  <a:pt x="1002993" y="1348155"/>
                </a:lnTo>
                <a:lnTo>
                  <a:pt x="962263" y="1367486"/>
                </a:lnTo>
                <a:lnTo>
                  <a:pt x="920159" y="1384134"/>
                </a:lnTo>
                <a:lnTo>
                  <a:pt x="876786" y="1397993"/>
                </a:lnTo>
                <a:lnTo>
                  <a:pt x="832246" y="1408956"/>
                </a:lnTo>
                <a:lnTo>
                  <a:pt x="786643" y="1416918"/>
                </a:lnTo>
                <a:lnTo>
                  <a:pt x="740079" y="1421774"/>
                </a:lnTo>
                <a:lnTo>
                  <a:pt x="692657" y="1423415"/>
                </a:lnTo>
                <a:lnTo>
                  <a:pt x="645236" y="1421774"/>
                </a:lnTo>
                <a:lnTo>
                  <a:pt x="598672" y="1416918"/>
                </a:lnTo>
                <a:lnTo>
                  <a:pt x="553069" y="1408956"/>
                </a:lnTo>
                <a:lnTo>
                  <a:pt x="508529" y="1397993"/>
                </a:lnTo>
                <a:lnTo>
                  <a:pt x="465156" y="1384134"/>
                </a:lnTo>
                <a:lnTo>
                  <a:pt x="423052" y="1367486"/>
                </a:lnTo>
                <a:lnTo>
                  <a:pt x="382322" y="1348155"/>
                </a:lnTo>
                <a:lnTo>
                  <a:pt x="343069" y="1326246"/>
                </a:lnTo>
                <a:lnTo>
                  <a:pt x="305395" y="1301867"/>
                </a:lnTo>
                <a:lnTo>
                  <a:pt x="269404" y="1275122"/>
                </a:lnTo>
                <a:lnTo>
                  <a:pt x="235198" y="1246118"/>
                </a:lnTo>
                <a:lnTo>
                  <a:pt x="202882" y="1214961"/>
                </a:lnTo>
                <a:lnTo>
                  <a:pt x="172558" y="1181756"/>
                </a:lnTo>
                <a:lnTo>
                  <a:pt x="144330" y="1146611"/>
                </a:lnTo>
                <a:lnTo>
                  <a:pt x="118300" y="1109630"/>
                </a:lnTo>
                <a:lnTo>
                  <a:pt x="94572" y="1070920"/>
                </a:lnTo>
                <a:lnTo>
                  <a:pt x="73249" y="1030587"/>
                </a:lnTo>
                <a:lnTo>
                  <a:pt x="54435" y="988736"/>
                </a:lnTo>
                <a:lnTo>
                  <a:pt x="38232" y="945474"/>
                </a:lnTo>
                <a:lnTo>
                  <a:pt x="24743" y="900908"/>
                </a:lnTo>
                <a:lnTo>
                  <a:pt x="14073" y="855141"/>
                </a:lnTo>
                <a:lnTo>
                  <a:pt x="6323" y="808282"/>
                </a:lnTo>
                <a:lnTo>
                  <a:pt x="1598" y="760435"/>
                </a:lnTo>
                <a:lnTo>
                  <a:pt x="0" y="71170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633209" y="3220339"/>
            <a:ext cx="958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05932" y="2501010"/>
            <a:ext cx="831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P</a:t>
            </a:r>
            <a:r>
              <a:rPr sz="1200" b="1" spc="-5" dirty="0">
                <a:latin typeface="Arial"/>
                <a:cs typeface="Arial"/>
              </a:rPr>
              <a:t>rodu</a:t>
            </a:r>
            <a:r>
              <a:rPr sz="1200" b="1" dirty="0">
                <a:latin typeface="Arial"/>
                <a:cs typeface="Arial"/>
              </a:rPr>
              <a:t>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81061" y="2501010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Mar</a:t>
            </a:r>
            <a:r>
              <a:rPr sz="1200" b="1" dirty="0">
                <a:latin typeface="Arial"/>
                <a:cs typeface="Arial"/>
              </a:rPr>
              <a:t>keting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12509" y="4099686"/>
            <a:ext cx="602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Finance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99095" y="4067936"/>
            <a:ext cx="763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Personnel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72761" y="3308603"/>
            <a:ext cx="683260" cy="86995"/>
          </a:xfrm>
          <a:custGeom>
            <a:avLst/>
            <a:gdLst/>
            <a:ahLst/>
            <a:cxnLst/>
            <a:rect l="l" t="t" r="r" b="b"/>
            <a:pathLst>
              <a:path w="683260" h="86995">
                <a:moveTo>
                  <a:pt x="595884" y="0"/>
                </a:moveTo>
                <a:lnTo>
                  <a:pt x="595884" y="86868"/>
                </a:lnTo>
                <a:lnTo>
                  <a:pt x="653796" y="57912"/>
                </a:lnTo>
                <a:lnTo>
                  <a:pt x="610362" y="57912"/>
                </a:lnTo>
                <a:lnTo>
                  <a:pt x="610362" y="28956"/>
                </a:lnTo>
                <a:lnTo>
                  <a:pt x="653796" y="28956"/>
                </a:lnTo>
                <a:lnTo>
                  <a:pt x="595884" y="0"/>
                </a:lnTo>
                <a:close/>
              </a:path>
              <a:path w="683260" h="86995">
                <a:moveTo>
                  <a:pt x="59588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595884" y="57912"/>
                </a:lnTo>
                <a:lnTo>
                  <a:pt x="595884" y="28956"/>
                </a:lnTo>
                <a:close/>
              </a:path>
              <a:path w="683260" h="86995">
                <a:moveTo>
                  <a:pt x="653796" y="28956"/>
                </a:moveTo>
                <a:lnTo>
                  <a:pt x="610362" y="28956"/>
                </a:lnTo>
                <a:lnTo>
                  <a:pt x="610362" y="57912"/>
                </a:lnTo>
                <a:lnTo>
                  <a:pt x="653796" y="57912"/>
                </a:lnTo>
                <a:lnTo>
                  <a:pt x="682751" y="43434"/>
                </a:lnTo>
                <a:lnTo>
                  <a:pt x="65379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426796"/>
            <a:ext cx="636079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Three-tier</a:t>
            </a:r>
            <a:r>
              <a:rPr spc="-35" dirty="0"/>
              <a:t> </a:t>
            </a:r>
            <a:r>
              <a:rPr spc="-40" dirty="0"/>
              <a:t>Technical  </a:t>
            </a:r>
            <a:r>
              <a:rPr dirty="0"/>
              <a:t>Model</a:t>
            </a:r>
          </a:p>
        </p:txBody>
      </p:sp>
      <p:sp>
        <p:nvSpPr>
          <p:cNvPr id="4" name="object 4"/>
          <p:cNvSpPr/>
          <p:nvPr/>
        </p:nvSpPr>
        <p:spPr>
          <a:xfrm>
            <a:off x="2790444" y="3139439"/>
            <a:ext cx="676910" cy="562610"/>
          </a:xfrm>
          <a:custGeom>
            <a:avLst/>
            <a:gdLst/>
            <a:ahLst/>
            <a:cxnLst/>
            <a:rect l="l" t="t" r="r" b="b"/>
            <a:pathLst>
              <a:path w="676910" h="562610">
                <a:moveTo>
                  <a:pt x="188975" y="0"/>
                </a:moveTo>
                <a:lnTo>
                  <a:pt x="0" y="281177"/>
                </a:lnTo>
                <a:lnTo>
                  <a:pt x="188975" y="562356"/>
                </a:lnTo>
                <a:lnTo>
                  <a:pt x="188975" y="414527"/>
                </a:lnTo>
                <a:lnTo>
                  <a:pt x="587033" y="414527"/>
                </a:lnTo>
                <a:lnTo>
                  <a:pt x="676656" y="281177"/>
                </a:lnTo>
                <a:lnTo>
                  <a:pt x="587033" y="147827"/>
                </a:lnTo>
                <a:lnTo>
                  <a:pt x="188975" y="147827"/>
                </a:lnTo>
                <a:lnTo>
                  <a:pt x="188975" y="0"/>
                </a:lnTo>
                <a:close/>
              </a:path>
              <a:path w="676910" h="562610">
                <a:moveTo>
                  <a:pt x="587033" y="414527"/>
                </a:moveTo>
                <a:lnTo>
                  <a:pt x="487680" y="414527"/>
                </a:lnTo>
                <a:lnTo>
                  <a:pt x="487680" y="562356"/>
                </a:lnTo>
                <a:lnTo>
                  <a:pt x="587033" y="414527"/>
                </a:lnTo>
                <a:close/>
              </a:path>
              <a:path w="676910" h="562610">
                <a:moveTo>
                  <a:pt x="487680" y="0"/>
                </a:moveTo>
                <a:lnTo>
                  <a:pt x="487680" y="147827"/>
                </a:lnTo>
                <a:lnTo>
                  <a:pt x="587033" y="147827"/>
                </a:lnTo>
                <a:lnTo>
                  <a:pt x="48768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0444" y="3139439"/>
            <a:ext cx="676910" cy="562610"/>
          </a:xfrm>
          <a:custGeom>
            <a:avLst/>
            <a:gdLst/>
            <a:ahLst/>
            <a:cxnLst/>
            <a:rect l="l" t="t" r="r" b="b"/>
            <a:pathLst>
              <a:path w="676910" h="562610">
                <a:moveTo>
                  <a:pt x="0" y="281177"/>
                </a:moveTo>
                <a:lnTo>
                  <a:pt x="188975" y="0"/>
                </a:lnTo>
                <a:lnTo>
                  <a:pt x="188975" y="147827"/>
                </a:lnTo>
                <a:lnTo>
                  <a:pt x="487680" y="147827"/>
                </a:lnTo>
                <a:lnTo>
                  <a:pt x="487680" y="0"/>
                </a:lnTo>
                <a:lnTo>
                  <a:pt x="676656" y="281177"/>
                </a:lnTo>
                <a:lnTo>
                  <a:pt x="487680" y="562356"/>
                </a:lnTo>
                <a:lnTo>
                  <a:pt x="487680" y="414527"/>
                </a:lnTo>
                <a:lnTo>
                  <a:pt x="188975" y="414527"/>
                </a:lnTo>
                <a:lnTo>
                  <a:pt x="188975" y="562356"/>
                </a:lnTo>
                <a:lnTo>
                  <a:pt x="0" y="28117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5131" y="2580132"/>
            <a:ext cx="1991868" cy="177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0362" y="2515361"/>
            <a:ext cx="1969135" cy="1752600"/>
          </a:xfrm>
          <a:prstGeom prst="rect">
            <a:avLst/>
          </a:prstGeom>
          <a:solidFill>
            <a:srgbClr val="CCEBFF"/>
          </a:solidFill>
          <a:ln w="1981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450215">
              <a:lnSpc>
                <a:spcPct val="100000"/>
              </a:lnSpc>
              <a:spcBef>
                <a:spcPts val="1080"/>
              </a:spcBef>
            </a:pPr>
            <a:r>
              <a:rPr sz="1600" b="1" spc="-5" dirty="0">
                <a:latin typeface="Arial"/>
                <a:cs typeface="Arial"/>
              </a:rPr>
              <a:t>Client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side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22547" y="2577083"/>
            <a:ext cx="1991868" cy="177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57778" y="2512314"/>
            <a:ext cx="1969135" cy="1752600"/>
          </a:xfrm>
          <a:prstGeom prst="rect">
            <a:avLst/>
          </a:prstGeom>
          <a:solidFill>
            <a:srgbClr val="CCEBFF"/>
          </a:solidFill>
          <a:ln w="1981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1125"/>
              </a:spcBef>
            </a:pPr>
            <a:r>
              <a:rPr sz="1600" b="1" spc="-10" dirty="0">
                <a:latin typeface="Arial"/>
                <a:cs typeface="Arial"/>
              </a:rPr>
              <a:t>Service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42531" y="2580132"/>
            <a:ext cx="1990344" cy="1773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77761" y="2515361"/>
            <a:ext cx="1967864" cy="1751330"/>
          </a:xfrm>
          <a:prstGeom prst="rect">
            <a:avLst/>
          </a:prstGeom>
          <a:solidFill>
            <a:srgbClr val="CCEBFF"/>
          </a:solidFill>
          <a:ln w="1981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18440">
              <a:lnSpc>
                <a:spcPct val="100000"/>
              </a:lnSpc>
              <a:spcBef>
                <a:spcPts val="1140"/>
              </a:spcBef>
            </a:pPr>
            <a:r>
              <a:rPr sz="1600" b="1" spc="-5" dirty="0">
                <a:latin typeface="Arial"/>
                <a:cs typeface="Arial"/>
              </a:rPr>
              <a:t>Backend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5000" y="3124200"/>
            <a:ext cx="676910" cy="562610"/>
          </a:xfrm>
          <a:custGeom>
            <a:avLst/>
            <a:gdLst/>
            <a:ahLst/>
            <a:cxnLst/>
            <a:rect l="l" t="t" r="r" b="b"/>
            <a:pathLst>
              <a:path w="676910" h="562610">
                <a:moveTo>
                  <a:pt x="188975" y="0"/>
                </a:moveTo>
                <a:lnTo>
                  <a:pt x="0" y="281177"/>
                </a:lnTo>
                <a:lnTo>
                  <a:pt x="188975" y="562356"/>
                </a:lnTo>
                <a:lnTo>
                  <a:pt x="188975" y="414527"/>
                </a:lnTo>
                <a:lnTo>
                  <a:pt x="587033" y="414527"/>
                </a:lnTo>
                <a:lnTo>
                  <a:pt x="676655" y="281177"/>
                </a:lnTo>
                <a:lnTo>
                  <a:pt x="587033" y="147827"/>
                </a:lnTo>
                <a:lnTo>
                  <a:pt x="188975" y="147827"/>
                </a:lnTo>
                <a:lnTo>
                  <a:pt x="188975" y="0"/>
                </a:lnTo>
                <a:close/>
              </a:path>
              <a:path w="676910" h="562610">
                <a:moveTo>
                  <a:pt x="587033" y="414527"/>
                </a:moveTo>
                <a:lnTo>
                  <a:pt x="487679" y="414527"/>
                </a:lnTo>
                <a:lnTo>
                  <a:pt x="487679" y="562356"/>
                </a:lnTo>
                <a:lnTo>
                  <a:pt x="587033" y="414527"/>
                </a:lnTo>
                <a:close/>
              </a:path>
              <a:path w="676910" h="562610">
                <a:moveTo>
                  <a:pt x="487679" y="0"/>
                </a:moveTo>
                <a:lnTo>
                  <a:pt x="487679" y="147827"/>
                </a:lnTo>
                <a:lnTo>
                  <a:pt x="587033" y="147827"/>
                </a:lnTo>
                <a:lnTo>
                  <a:pt x="48767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15000" y="3124200"/>
            <a:ext cx="676910" cy="562610"/>
          </a:xfrm>
          <a:custGeom>
            <a:avLst/>
            <a:gdLst/>
            <a:ahLst/>
            <a:cxnLst/>
            <a:rect l="l" t="t" r="r" b="b"/>
            <a:pathLst>
              <a:path w="676910" h="562610">
                <a:moveTo>
                  <a:pt x="0" y="281177"/>
                </a:moveTo>
                <a:lnTo>
                  <a:pt x="188975" y="0"/>
                </a:lnTo>
                <a:lnTo>
                  <a:pt x="188975" y="147827"/>
                </a:lnTo>
                <a:lnTo>
                  <a:pt x="487679" y="147827"/>
                </a:lnTo>
                <a:lnTo>
                  <a:pt x="487679" y="0"/>
                </a:lnTo>
                <a:lnTo>
                  <a:pt x="676655" y="281177"/>
                </a:lnTo>
                <a:lnTo>
                  <a:pt x="487679" y="562356"/>
                </a:lnTo>
                <a:lnTo>
                  <a:pt x="487679" y="414527"/>
                </a:lnTo>
                <a:lnTo>
                  <a:pt x="188975" y="414527"/>
                </a:lnTo>
                <a:lnTo>
                  <a:pt x="188975" y="562356"/>
                </a:lnTo>
                <a:lnTo>
                  <a:pt x="0" y="28117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43300" y="1994916"/>
            <a:ext cx="4752340" cy="76200"/>
          </a:xfrm>
          <a:custGeom>
            <a:avLst/>
            <a:gdLst/>
            <a:ahLst/>
            <a:cxnLst/>
            <a:rect l="l" t="t" r="r" b="b"/>
            <a:pathLst>
              <a:path w="475234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752340" h="76200">
                <a:moveTo>
                  <a:pt x="4675632" y="0"/>
                </a:moveTo>
                <a:lnTo>
                  <a:pt x="4675632" y="76200"/>
                </a:lnTo>
                <a:lnTo>
                  <a:pt x="4739132" y="44450"/>
                </a:lnTo>
                <a:lnTo>
                  <a:pt x="4688332" y="44450"/>
                </a:lnTo>
                <a:lnTo>
                  <a:pt x="4688332" y="31750"/>
                </a:lnTo>
                <a:lnTo>
                  <a:pt x="4739132" y="31750"/>
                </a:lnTo>
                <a:lnTo>
                  <a:pt x="4675632" y="0"/>
                </a:lnTo>
                <a:close/>
              </a:path>
              <a:path w="475234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752340" h="76200">
                <a:moveTo>
                  <a:pt x="4675632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675632" y="44450"/>
                </a:lnTo>
                <a:lnTo>
                  <a:pt x="4675632" y="31750"/>
                </a:lnTo>
                <a:close/>
              </a:path>
              <a:path w="4752340" h="76200">
                <a:moveTo>
                  <a:pt x="4739132" y="31750"/>
                </a:moveTo>
                <a:lnTo>
                  <a:pt x="4688332" y="31750"/>
                </a:lnTo>
                <a:lnTo>
                  <a:pt x="4688332" y="44450"/>
                </a:lnTo>
                <a:lnTo>
                  <a:pt x="4739132" y="44450"/>
                </a:lnTo>
                <a:lnTo>
                  <a:pt x="4751832" y="38100"/>
                </a:lnTo>
                <a:lnTo>
                  <a:pt x="473913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10200" y="1905000"/>
            <a:ext cx="1143000" cy="304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325"/>
              </a:spcBef>
            </a:pPr>
            <a:r>
              <a:rPr sz="1200" b="1" spc="-5" dirty="0">
                <a:latin typeface="Arial"/>
                <a:cs typeface="Arial"/>
              </a:rPr>
              <a:t>Server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side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0"/>
            <a:ext cx="64928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 of</a:t>
            </a:r>
            <a:r>
              <a:rPr spc="229" dirty="0"/>
              <a:t> </a:t>
            </a:r>
            <a:r>
              <a:rPr spc="-45" dirty="0"/>
              <a:t>Web-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426796"/>
            <a:ext cx="606806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04607A"/>
                </a:solidFill>
                <a:latin typeface="Arial Black"/>
                <a:cs typeface="Arial Black"/>
              </a:rPr>
              <a:t>based</a:t>
            </a:r>
            <a:r>
              <a:rPr sz="4500" spc="-90" dirty="0">
                <a:solidFill>
                  <a:srgbClr val="04607A"/>
                </a:solidFill>
                <a:latin typeface="Arial Black"/>
                <a:cs typeface="Arial Black"/>
              </a:rPr>
              <a:t> </a:t>
            </a:r>
            <a:r>
              <a:rPr sz="4500" spc="5" dirty="0">
                <a:solidFill>
                  <a:srgbClr val="04607A"/>
                </a:solidFill>
                <a:latin typeface="Arial Black"/>
                <a:cs typeface="Arial Black"/>
              </a:rPr>
              <a:t>E-Commerce  </a:t>
            </a:r>
            <a:r>
              <a:rPr sz="4500" spc="-5" dirty="0">
                <a:solidFill>
                  <a:srgbClr val="04607A"/>
                </a:solidFill>
                <a:latin typeface="Arial Black"/>
                <a:cs typeface="Arial Black"/>
              </a:rPr>
              <a:t>System</a:t>
            </a:r>
            <a:endParaRPr sz="45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99704" y="2135123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8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78395" y="2135123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72300" y="2045207"/>
            <a:ext cx="3175" cy="182880"/>
          </a:xfrm>
          <a:custGeom>
            <a:avLst/>
            <a:gdLst/>
            <a:ahLst/>
            <a:cxnLst/>
            <a:rect l="l" t="t" r="r" b="b"/>
            <a:pathLst>
              <a:path w="3175" h="182880">
                <a:moveTo>
                  <a:pt x="0" y="0"/>
                </a:moveTo>
                <a:lnTo>
                  <a:pt x="3048" y="18287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56676" y="2040635"/>
            <a:ext cx="1905" cy="195580"/>
          </a:xfrm>
          <a:custGeom>
            <a:avLst/>
            <a:gdLst/>
            <a:ahLst/>
            <a:cxnLst/>
            <a:rect l="l" t="t" r="r" b="b"/>
            <a:pathLst>
              <a:path w="1904" h="195580">
                <a:moveTo>
                  <a:pt x="1524" y="0"/>
                </a:moveTo>
                <a:lnTo>
                  <a:pt x="0" y="1950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25461" y="1914525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8895" y="1807464"/>
            <a:ext cx="1130935" cy="6813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938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940"/>
              </a:spcBef>
            </a:pPr>
            <a:r>
              <a:rPr sz="1200" b="1" dirty="0">
                <a:latin typeface="Arial"/>
                <a:cs typeface="Arial"/>
              </a:rPr>
              <a:t>ackend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syste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88299" y="1914525"/>
            <a:ext cx="161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92936" y="3389376"/>
            <a:ext cx="6725920" cy="15240"/>
          </a:xfrm>
          <a:custGeom>
            <a:avLst/>
            <a:gdLst/>
            <a:ahLst/>
            <a:cxnLst/>
            <a:rect l="l" t="t" r="r" b="b"/>
            <a:pathLst>
              <a:path w="6725920" h="15239">
                <a:moveTo>
                  <a:pt x="0" y="15239"/>
                </a:moveTo>
                <a:lnTo>
                  <a:pt x="6725411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06183" y="2051304"/>
            <a:ext cx="5080" cy="184785"/>
          </a:xfrm>
          <a:custGeom>
            <a:avLst/>
            <a:gdLst/>
            <a:ahLst/>
            <a:cxnLst/>
            <a:rect l="l" t="t" r="r" b="b"/>
            <a:pathLst>
              <a:path w="5079" h="184785">
                <a:moveTo>
                  <a:pt x="4572" y="0"/>
                </a:moveTo>
                <a:lnTo>
                  <a:pt x="0" y="18440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64635" y="2648711"/>
            <a:ext cx="318515" cy="1391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64635" y="2648711"/>
            <a:ext cx="318770" cy="1391920"/>
          </a:xfrm>
          <a:custGeom>
            <a:avLst/>
            <a:gdLst/>
            <a:ahLst/>
            <a:cxnLst/>
            <a:rect l="l" t="t" r="r" b="b"/>
            <a:pathLst>
              <a:path w="318770" h="1391920">
                <a:moveTo>
                  <a:pt x="0" y="1391412"/>
                </a:moveTo>
                <a:lnTo>
                  <a:pt x="318515" y="1391412"/>
                </a:lnTo>
                <a:lnTo>
                  <a:pt x="318515" y="0"/>
                </a:lnTo>
                <a:lnTo>
                  <a:pt x="0" y="0"/>
                </a:lnTo>
                <a:lnTo>
                  <a:pt x="0" y="13914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32175" y="4144136"/>
            <a:ext cx="597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Firewall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58085" y="2836560"/>
            <a:ext cx="1425575" cy="1239520"/>
          </a:xfrm>
          <a:custGeom>
            <a:avLst/>
            <a:gdLst/>
            <a:ahLst/>
            <a:cxnLst/>
            <a:rect l="l" t="t" r="r" b="b"/>
            <a:pathLst>
              <a:path w="1425575" h="1239520">
                <a:moveTo>
                  <a:pt x="912894" y="1122537"/>
                </a:moveTo>
                <a:lnTo>
                  <a:pt x="544246" y="1122537"/>
                </a:lnTo>
                <a:lnTo>
                  <a:pt x="568184" y="1158128"/>
                </a:lnTo>
                <a:lnTo>
                  <a:pt x="596681" y="1188100"/>
                </a:lnTo>
                <a:lnTo>
                  <a:pt x="629060" y="1211834"/>
                </a:lnTo>
                <a:lnTo>
                  <a:pt x="664642" y="1228709"/>
                </a:lnTo>
                <a:lnTo>
                  <a:pt x="708867" y="1239037"/>
                </a:lnTo>
                <a:lnTo>
                  <a:pt x="752596" y="1238684"/>
                </a:lnTo>
                <a:lnTo>
                  <a:pt x="794714" y="1228363"/>
                </a:lnTo>
                <a:lnTo>
                  <a:pt x="834108" y="1208785"/>
                </a:lnTo>
                <a:lnTo>
                  <a:pt x="869662" y="1180666"/>
                </a:lnTo>
                <a:lnTo>
                  <a:pt x="900261" y="1144716"/>
                </a:lnTo>
                <a:lnTo>
                  <a:pt x="912894" y="1122537"/>
                </a:lnTo>
                <a:close/>
              </a:path>
              <a:path w="1425575" h="1239520">
                <a:moveTo>
                  <a:pt x="357217" y="108307"/>
                </a:moveTo>
                <a:lnTo>
                  <a:pt x="276382" y="123094"/>
                </a:lnTo>
                <a:lnTo>
                  <a:pt x="236732" y="145014"/>
                </a:lnTo>
                <a:lnTo>
                  <a:pt x="202034" y="175167"/>
                </a:lnTo>
                <a:lnTo>
                  <a:pt x="173057" y="212359"/>
                </a:lnTo>
                <a:lnTo>
                  <a:pt x="150569" y="255398"/>
                </a:lnTo>
                <a:lnTo>
                  <a:pt x="135338" y="303089"/>
                </a:lnTo>
                <a:lnTo>
                  <a:pt x="128132" y="354239"/>
                </a:lnTo>
                <a:lnTo>
                  <a:pt x="129718" y="407654"/>
                </a:lnTo>
                <a:lnTo>
                  <a:pt x="128448" y="411591"/>
                </a:lnTo>
                <a:lnTo>
                  <a:pt x="65694" y="437832"/>
                </a:lnTo>
                <a:lnTo>
                  <a:pt x="19609" y="495030"/>
                </a:lnTo>
                <a:lnTo>
                  <a:pt x="4818" y="537298"/>
                </a:lnTo>
                <a:lnTo>
                  <a:pt x="0" y="581211"/>
                </a:lnTo>
                <a:lnTo>
                  <a:pt x="4671" y="624538"/>
                </a:lnTo>
                <a:lnTo>
                  <a:pt x="18349" y="665050"/>
                </a:lnTo>
                <a:lnTo>
                  <a:pt x="40550" y="700517"/>
                </a:lnTo>
                <a:lnTo>
                  <a:pt x="70790" y="728710"/>
                </a:lnTo>
                <a:lnTo>
                  <a:pt x="52038" y="758336"/>
                </a:lnTo>
                <a:lnTo>
                  <a:pt x="39262" y="791702"/>
                </a:lnTo>
                <a:lnTo>
                  <a:pt x="32821" y="827543"/>
                </a:lnTo>
                <a:lnTo>
                  <a:pt x="33071" y="864600"/>
                </a:lnTo>
                <a:lnTo>
                  <a:pt x="45648" y="916937"/>
                </a:lnTo>
                <a:lnTo>
                  <a:pt x="70503" y="960453"/>
                </a:lnTo>
                <a:lnTo>
                  <a:pt x="105007" y="992698"/>
                </a:lnTo>
                <a:lnTo>
                  <a:pt x="146534" y="1011221"/>
                </a:lnTo>
                <a:lnTo>
                  <a:pt x="192456" y="1013571"/>
                </a:lnTo>
                <a:lnTo>
                  <a:pt x="193345" y="1015476"/>
                </a:lnTo>
                <a:lnTo>
                  <a:pt x="222198" y="1063146"/>
                </a:lnTo>
                <a:lnTo>
                  <a:pt x="254504" y="1099790"/>
                </a:lnTo>
                <a:lnTo>
                  <a:pt x="291055" y="1128670"/>
                </a:lnTo>
                <a:lnTo>
                  <a:pt x="330864" y="1149495"/>
                </a:lnTo>
                <a:lnTo>
                  <a:pt x="372945" y="1161971"/>
                </a:lnTo>
                <a:lnTo>
                  <a:pt x="416310" y="1165806"/>
                </a:lnTo>
                <a:lnTo>
                  <a:pt x="459973" y="1160707"/>
                </a:lnTo>
                <a:lnTo>
                  <a:pt x="502948" y="1146381"/>
                </a:lnTo>
                <a:lnTo>
                  <a:pt x="544246" y="1122537"/>
                </a:lnTo>
                <a:lnTo>
                  <a:pt x="912894" y="1122537"/>
                </a:lnTo>
                <a:lnTo>
                  <a:pt x="924791" y="1101649"/>
                </a:lnTo>
                <a:lnTo>
                  <a:pt x="942137" y="1052179"/>
                </a:lnTo>
                <a:lnTo>
                  <a:pt x="1141851" y="1052179"/>
                </a:lnTo>
                <a:lnTo>
                  <a:pt x="1190805" y="1003269"/>
                </a:lnTo>
                <a:lnTo>
                  <a:pt x="1213592" y="961525"/>
                </a:lnTo>
                <a:lnTo>
                  <a:pt x="1228243" y="914092"/>
                </a:lnTo>
                <a:lnTo>
                  <a:pt x="1233602" y="862314"/>
                </a:lnTo>
                <a:lnTo>
                  <a:pt x="1261665" y="855392"/>
                </a:lnTo>
                <a:lnTo>
                  <a:pt x="1314219" y="829167"/>
                </a:lnTo>
                <a:lnTo>
                  <a:pt x="1367634" y="777883"/>
                </a:lnTo>
                <a:lnTo>
                  <a:pt x="1391276" y="740852"/>
                </a:lnTo>
                <a:lnTo>
                  <a:pt x="1408806" y="700200"/>
                </a:lnTo>
                <a:lnTo>
                  <a:pt x="1420108" y="656977"/>
                </a:lnTo>
                <a:lnTo>
                  <a:pt x="1425067" y="612233"/>
                </a:lnTo>
                <a:lnTo>
                  <a:pt x="1423566" y="567015"/>
                </a:lnTo>
                <a:lnTo>
                  <a:pt x="1415489" y="522375"/>
                </a:lnTo>
                <a:lnTo>
                  <a:pt x="1400721" y="479361"/>
                </a:lnTo>
                <a:lnTo>
                  <a:pt x="1379144" y="439023"/>
                </a:lnTo>
                <a:lnTo>
                  <a:pt x="1381430" y="432236"/>
                </a:lnTo>
                <a:lnTo>
                  <a:pt x="1383526" y="425402"/>
                </a:lnTo>
                <a:lnTo>
                  <a:pt x="1385431" y="418520"/>
                </a:lnTo>
                <a:lnTo>
                  <a:pt x="1387145" y="411591"/>
                </a:lnTo>
                <a:lnTo>
                  <a:pt x="1393263" y="363903"/>
                </a:lnTo>
                <a:lnTo>
                  <a:pt x="1390231" y="317336"/>
                </a:lnTo>
                <a:lnTo>
                  <a:pt x="1378788" y="273428"/>
                </a:lnTo>
                <a:lnTo>
                  <a:pt x="1359673" y="233718"/>
                </a:lnTo>
                <a:lnTo>
                  <a:pt x="1333628" y="199747"/>
                </a:lnTo>
                <a:lnTo>
                  <a:pt x="1301390" y="173054"/>
                </a:lnTo>
                <a:lnTo>
                  <a:pt x="1263701" y="155178"/>
                </a:lnTo>
                <a:lnTo>
                  <a:pt x="1261248" y="144383"/>
                </a:lnTo>
                <a:lnTo>
                  <a:pt x="462712" y="144383"/>
                </a:lnTo>
                <a:lnTo>
                  <a:pt x="429214" y="125388"/>
                </a:lnTo>
                <a:lnTo>
                  <a:pt x="393799" y="113299"/>
                </a:lnTo>
                <a:lnTo>
                  <a:pt x="357217" y="108307"/>
                </a:lnTo>
                <a:close/>
              </a:path>
              <a:path w="1425575" h="1239520">
                <a:moveTo>
                  <a:pt x="1141851" y="1052179"/>
                </a:moveTo>
                <a:lnTo>
                  <a:pt x="942137" y="1052179"/>
                </a:lnTo>
                <a:lnTo>
                  <a:pt x="965317" y="1066805"/>
                </a:lnTo>
                <a:lnTo>
                  <a:pt x="989842" y="1077468"/>
                </a:lnTo>
                <a:lnTo>
                  <a:pt x="1015343" y="1084058"/>
                </a:lnTo>
                <a:lnTo>
                  <a:pt x="1041451" y="1086469"/>
                </a:lnTo>
                <a:lnTo>
                  <a:pt x="1085206" y="1080923"/>
                </a:lnTo>
                <a:lnTo>
                  <a:pt x="1125454" y="1064312"/>
                </a:lnTo>
                <a:lnTo>
                  <a:pt x="1141851" y="1052179"/>
                </a:lnTo>
                <a:close/>
              </a:path>
              <a:path w="1425575" h="1239520">
                <a:moveTo>
                  <a:pt x="610728" y="33761"/>
                </a:moveTo>
                <a:lnTo>
                  <a:pt x="566424" y="42767"/>
                </a:lnTo>
                <a:lnTo>
                  <a:pt x="525474" y="64758"/>
                </a:lnTo>
                <a:lnTo>
                  <a:pt x="490147" y="98907"/>
                </a:lnTo>
                <a:lnTo>
                  <a:pt x="462712" y="144383"/>
                </a:lnTo>
                <a:lnTo>
                  <a:pt x="1261248" y="144383"/>
                </a:lnTo>
                <a:lnTo>
                  <a:pt x="1256518" y="123567"/>
                </a:lnTo>
                <a:lnTo>
                  <a:pt x="1244905" y="94122"/>
                </a:lnTo>
                <a:lnTo>
                  <a:pt x="1244587" y="93583"/>
                </a:lnTo>
                <a:lnTo>
                  <a:pt x="741096" y="93583"/>
                </a:lnTo>
                <a:lnTo>
                  <a:pt x="731744" y="83401"/>
                </a:lnTo>
                <a:lnTo>
                  <a:pt x="721808" y="74041"/>
                </a:lnTo>
                <a:lnTo>
                  <a:pt x="711325" y="65561"/>
                </a:lnTo>
                <a:lnTo>
                  <a:pt x="700329" y="58023"/>
                </a:lnTo>
                <a:lnTo>
                  <a:pt x="656120" y="38570"/>
                </a:lnTo>
                <a:lnTo>
                  <a:pt x="610728" y="33761"/>
                </a:lnTo>
                <a:close/>
              </a:path>
              <a:path w="1425575" h="1239520">
                <a:moveTo>
                  <a:pt x="890038" y="728"/>
                </a:moveTo>
                <a:lnTo>
                  <a:pt x="845585" y="1512"/>
                </a:lnTo>
                <a:lnTo>
                  <a:pt x="803826" y="18090"/>
                </a:lnTo>
                <a:lnTo>
                  <a:pt x="767938" y="49201"/>
                </a:lnTo>
                <a:lnTo>
                  <a:pt x="741096" y="93583"/>
                </a:lnTo>
                <a:lnTo>
                  <a:pt x="1244587" y="93583"/>
                </a:lnTo>
                <a:lnTo>
                  <a:pt x="1229197" y="67488"/>
                </a:lnTo>
                <a:lnTo>
                  <a:pt x="1228180" y="66278"/>
                </a:lnTo>
                <a:lnTo>
                  <a:pt x="984174" y="66278"/>
                </a:lnTo>
                <a:lnTo>
                  <a:pt x="973478" y="51488"/>
                </a:lnTo>
                <a:lnTo>
                  <a:pt x="961473" y="38258"/>
                </a:lnTo>
                <a:lnTo>
                  <a:pt x="948277" y="26719"/>
                </a:lnTo>
                <a:lnTo>
                  <a:pt x="934009" y="17002"/>
                </a:lnTo>
                <a:lnTo>
                  <a:pt x="890038" y="728"/>
                </a:lnTo>
                <a:close/>
              </a:path>
              <a:path w="1425575" h="1239520">
                <a:moveTo>
                  <a:pt x="1093093" y="0"/>
                </a:moveTo>
                <a:lnTo>
                  <a:pt x="1053065" y="10092"/>
                </a:lnTo>
                <a:lnTo>
                  <a:pt x="1016042" y="32256"/>
                </a:lnTo>
                <a:lnTo>
                  <a:pt x="984174" y="66278"/>
                </a:lnTo>
                <a:lnTo>
                  <a:pt x="1228180" y="66278"/>
                </a:lnTo>
                <a:lnTo>
                  <a:pt x="1209726" y="44307"/>
                </a:lnTo>
                <a:lnTo>
                  <a:pt x="1173572" y="16892"/>
                </a:lnTo>
                <a:lnTo>
                  <a:pt x="1133978" y="2194"/>
                </a:lnTo>
                <a:lnTo>
                  <a:pt x="10930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9045" y="3524250"/>
            <a:ext cx="426847" cy="331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58085" y="2836560"/>
            <a:ext cx="1425575" cy="1239520"/>
          </a:xfrm>
          <a:custGeom>
            <a:avLst/>
            <a:gdLst/>
            <a:ahLst/>
            <a:cxnLst/>
            <a:rect l="l" t="t" r="r" b="b"/>
            <a:pathLst>
              <a:path w="1425575" h="1239520">
                <a:moveTo>
                  <a:pt x="129718" y="407654"/>
                </a:moveTo>
                <a:lnTo>
                  <a:pt x="128132" y="354239"/>
                </a:lnTo>
                <a:lnTo>
                  <a:pt x="135338" y="303089"/>
                </a:lnTo>
                <a:lnTo>
                  <a:pt x="150569" y="255398"/>
                </a:lnTo>
                <a:lnTo>
                  <a:pt x="173057" y="212359"/>
                </a:lnTo>
                <a:lnTo>
                  <a:pt x="202034" y="175167"/>
                </a:lnTo>
                <a:lnTo>
                  <a:pt x="236732" y="145014"/>
                </a:lnTo>
                <a:lnTo>
                  <a:pt x="276382" y="123094"/>
                </a:lnTo>
                <a:lnTo>
                  <a:pt x="320218" y="110601"/>
                </a:lnTo>
                <a:lnTo>
                  <a:pt x="357217" y="108307"/>
                </a:lnTo>
                <a:lnTo>
                  <a:pt x="393799" y="113299"/>
                </a:lnTo>
                <a:lnTo>
                  <a:pt x="429214" y="125388"/>
                </a:lnTo>
                <a:lnTo>
                  <a:pt x="462712" y="144383"/>
                </a:lnTo>
                <a:lnTo>
                  <a:pt x="490147" y="98907"/>
                </a:lnTo>
                <a:lnTo>
                  <a:pt x="525474" y="64758"/>
                </a:lnTo>
                <a:lnTo>
                  <a:pt x="566424" y="42767"/>
                </a:lnTo>
                <a:lnTo>
                  <a:pt x="610728" y="33761"/>
                </a:lnTo>
                <a:lnTo>
                  <a:pt x="656120" y="38570"/>
                </a:lnTo>
                <a:lnTo>
                  <a:pt x="700329" y="58023"/>
                </a:lnTo>
                <a:lnTo>
                  <a:pt x="731744" y="83401"/>
                </a:lnTo>
                <a:lnTo>
                  <a:pt x="741096" y="93583"/>
                </a:lnTo>
                <a:lnTo>
                  <a:pt x="767938" y="49201"/>
                </a:lnTo>
                <a:lnTo>
                  <a:pt x="803826" y="18090"/>
                </a:lnTo>
                <a:lnTo>
                  <a:pt x="845585" y="1512"/>
                </a:lnTo>
                <a:lnTo>
                  <a:pt x="890038" y="728"/>
                </a:lnTo>
                <a:lnTo>
                  <a:pt x="934009" y="17002"/>
                </a:lnTo>
                <a:lnTo>
                  <a:pt x="948277" y="26719"/>
                </a:lnTo>
                <a:lnTo>
                  <a:pt x="961473" y="38258"/>
                </a:lnTo>
                <a:lnTo>
                  <a:pt x="973478" y="51488"/>
                </a:lnTo>
                <a:lnTo>
                  <a:pt x="984174" y="66278"/>
                </a:lnTo>
                <a:lnTo>
                  <a:pt x="1016042" y="32256"/>
                </a:lnTo>
                <a:lnTo>
                  <a:pt x="1053065" y="10092"/>
                </a:lnTo>
                <a:lnTo>
                  <a:pt x="1093093" y="0"/>
                </a:lnTo>
                <a:lnTo>
                  <a:pt x="1133978" y="2194"/>
                </a:lnTo>
                <a:lnTo>
                  <a:pt x="1173572" y="16892"/>
                </a:lnTo>
                <a:lnTo>
                  <a:pt x="1209726" y="44307"/>
                </a:lnTo>
                <a:lnTo>
                  <a:pt x="1244905" y="94122"/>
                </a:lnTo>
                <a:lnTo>
                  <a:pt x="1263701" y="155178"/>
                </a:lnTo>
                <a:lnTo>
                  <a:pt x="1301390" y="173054"/>
                </a:lnTo>
                <a:lnTo>
                  <a:pt x="1333628" y="199747"/>
                </a:lnTo>
                <a:lnTo>
                  <a:pt x="1359673" y="233718"/>
                </a:lnTo>
                <a:lnTo>
                  <a:pt x="1378788" y="273428"/>
                </a:lnTo>
                <a:lnTo>
                  <a:pt x="1390231" y="317336"/>
                </a:lnTo>
                <a:lnTo>
                  <a:pt x="1393263" y="363903"/>
                </a:lnTo>
                <a:lnTo>
                  <a:pt x="1387145" y="411591"/>
                </a:lnTo>
                <a:lnTo>
                  <a:pt x="1385431" y="418520"/>
                </a:lnTo>
                <a:lnTo>
                  <a:pt x="1383526" y="425402"/>
                </a:lnTo>
                <a:lnTo>
                  <a:pt x="1381430" y="432236"/>
                </a:lnTo>
                <a:lnTo>
                  <a:pt x="1379144" y="439023"/>
                </a:lnTo>
                <a:lnTo>
                  <a:pt x="1400721" y="479361"/>
                </a:lnTo>
                <a:lnTo>
                  <a:pt x="1415489" y="522375"/>
                </a:lnTo>
                <a:lnTo>
                  <a:pt x="1423566" y="567015"/>
                </a:lnTo>
                <a:lnTo>
                  <a:pt x="1425067" y="612233"/>
                </a:lnTo>
                <a:lnTo>
                  <a:pt x="1420108" y="656977"/>
                </a:lnTo>
                <a:lnTo>
                  <a:pt x="1408806" y="700200"/>
                </a:lnTo>
                <a:lnTo>
                  <a:pt x="1391276" y="740852"/>
                </a:lnTo>
                <a:lnTo>
                  <a:pt x="1367634" y="777883"/>
                </a:lnTo>
                <a:lnTo>
                  <a:pt x="1337996" y="810244"/>
                </a:lnTo>
                <a:lnTo>
                  <a:pt x="1288657" y="844280"/>
                </a:lnTo>
                <a:lnTo>
                  <a:pt x="1233602" y="862314"/>
                </a:lnTo>
                <a:lnTo>
                  <a:pt x="1228243" y="914092"/>
                </a:lnTo>
                <a:lnTo>
                  <a:pt x="1213592" y="961525"/>
                </a:lnTo>
                <a:lnTo>
                  <a:pt x="1190805" y="1003269"/>
                </a:lnTo>
                <a:lnTo>
                  <a:pt x="1161040" y="1037979"/>
                </a:lnTo>
                <a:lnTo>
                  <a:pt x="1125454" y="1064312"/>
                </a:lnTo>
                <a:lnTo>
                  <a:pt x="1085206" y="1080923"/>
                </a:lnTo>
                <a:lnTo>
                  <a:pt x="1041451" y="1086469"/>
                </a:lnTo>
                <a:lnTo>
                  <a:pt x="1015343" y="1084058"/>
                </a:lnTo>
                <a:lnTo>
                  <a:pt x="989842" y="1077468"/>
                </a:lnTo>
                <a:lnTo>
                  <a:pt x="965317" y="1066805"/>
                </a:lnTo>
                <a:lnTo>
                  <a:pt x="942137" y="1052179"/>
                </a:lnTo>
                <a:lnTo>
                  <a:pt x="924791" y="1101649"/>
                </a:lnTo>
                <a:lnTo>
                  <a:pt x="900261" y="1144716"/>
                </a:lnTo>
                <a:lnTo>
                  <a:pt x="869662" y="1180666"/>
                </a:lnTo>
                <a:lnTo>
                  <a:pt x="834108" y="1208785"/>
                </a:lnTo>
                <a:lnTo>
                  <a:pt x="794714" y="1228363"/>
                </a:lnTo>
                <a:lnTo>
                  <a:pt x="752596" y="1238684"/>
                </a:lnTo>
                <a:lnTo>
                  <a:pt x="708867" y="1239037"/>
                </a:lnTo>
                <a:lnTo>
                  <a:pt x="664642" y="1228709"/>
                </a:lnTo>
                <a:lnTo>
                  <a:pt x="629060" y="1211834"/>
                </a:lnTo>
                <a:lnTo>
                  <a:pt x="596681" y="1188100"/>
                </a:lnTo>
                <a:lnTo>
                  <a:pt x="568184" y="1158128"/>
                </a:lnTo>
                <a:lnTo>
                  <a:pt x="544246" y="1122537"/>
                </a:lnTo>
                <a:lnTo>
                  <a:pt x="502948" y="1146381"/>
                </a:lnTo>
                <a:lnTo>
                  <a:pt x="459973" y="1160707"/>
                </a:lnTo>
                <a:lnTo>
                  <a:pt x="416310" y="1165806"/>
                </a:lnTo>
                <a:lnTo>
                  <a:pt x="372945" y="1161971"/>
                </a:lnTo>
                <a:lnTo>
                  <a:pt x="330864" y="1149495"/>
                </a:lnTo>
                <a:lnTo>
                  <a:pt x="291055" y="1128670"/>
                </a:lnTo>
                <a:lnTo>
                  <a:pt x="254504" y="1099790"/>
                </a:lnTo>
                <a:lnTo>
                  <a:pt x="222198" y="1063146"/>
                </a:lnTo>
                <a:lnTo>
                  <a:pt x="195123" y="1019032"/>
                </a:lnTo>
                <a:lnTo>
                  <a:pt x="194234" y="1017254"/>
                </a:lnTo>
                <a:lnTo>
                  <a:pt x="193345" y="1015476"/>
                </a:lnTo>
                <a:lnTo>
                  <a:pt x="192456" y="1013571"/>
                </a:lnTo>
                <a:lnTo>
                  <a:pt x="146534" y="1011221"/>
                </a:lnTo>
                <a:lnTo>
                  <a:pt x="105007" y="992698"/>
                </a:lnTo>
                <a:lnTo>
                  <a:pt x="70503" y="960453"/>
                </a:lnTo>
                <a:lnTo>
                  <a:pt x="45648" y="916937"/>
                </a:lnTo>
                <a:lnTo>
                  <a:pt x="33071" y="864600"/>
                </a:lnTo>
                <a:lnTo>
                  <a:pt x="32821" y="827543"/>
                </a:lnTo>
                <a:lnTo>
                  <a:pt x="39262" y="791702"/>
                </a:lnTo>
                <a:lnTo>
                  <a:pt x="52038" y="758336"/>
                </a:lnTo>
                <a:lnTo>
                  <a:pt x="70790" y="728710"/>
                </a:lnTo>
                <a:lnTo>
                  <a:pt x="40550" y="700517"/>
                </a:lnTo>
                <a:lnTo>
                  <a:pt x="18349" y="665050"/>
                </a:lnTo>
                <a:lnTo>
                  <a:pt x="4671" y="624538"/>
                </a:lnTo>
                <a:lnTo>
                  <a:pt x="0" y="581211"/>
                </a:lnTo>
                <a:lnTo>
                  <a:pt x="4818" y="537298"/>
                </a:lnTo>
                <a:lnTo>
                  <a:pt x="19609" y="495030"/>
                </a:lnTo>
                <a:lnTo>
                  <a:pt x="65694" y="437832"/>
                </a:lnTo>
                <a:lnTo>
                  <a:pt x="128448" y="411591"/>
                </a:lnTo>
                <a:lnTo>
                  <a:pt x="129718" y="40765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76932" y="3524250"/>
            <a:ext cx="69215" cy="69215"/>
          </a:xfrm>
          <a:custGeom>
            <a:avLst/>
            <a:gdLst/>
            <a:ahLst/>
            <a:cxnLst/>
            <a:rect l="l" t="t" r="r" b="b"/>
            <a:pathLst>
              <a:path w="69214" h="69214">
                <a:moveTo>
                  <a:pt x="68961" y="34416"/>
                </a:moveTo>
                <a:lnTo>
                  <a:pt x="66262" y="47831"/>
                </a:lnTo>
                <a:lnTo>
                  <a:pt x="58896" y="58769"/>
                </a:lnTo>
                <a:lnTo>
                  <a:pt x="47958" y="66135"/>
                </a:lnTo>
                <a:lnTo>
                  <a:pt x="34543" y="68834"/>
                </a:lnTo>
                <a:lnTo>
                  <a:pt x="21109" y="66135"/>
                </a:lnTo>
                <a:lnTo>
                  <a:pt x="10128" y="58769"/>
                </a:lnTo>
                <a:lnTo>
                  <a:pt x="2718" y="47831"/>
                </a:lnTo>
                <a:lnTo>
                  <a:pt x="0" y="34416"/>
                </a:lnTo>
                <a:lnTo>
                  <a:pt x="2718" y="21002"/>
                </a:lnTo>
                <a:lnTo>
                  <a:pt x="10128" y="10064"/>
                </a:lnTo>
                <a:lnTo>
                  <a:pt x="21109" y="2698"/>
                </a:lnTo>
                <a:lnTo>
                  <a:pt x="34543" y="0"/>
                </a:lnTo>
                <a:lnTo>
                  <a:pt x="47958" y="2698"/>
                </a:lnTo>
                <a:lnTo>
                  <a:pt x="58896" y="10064"/>
                </a:lnTo>
                <a:lnTo>
                  <a:pt x="66262" y="21002"/>
                </a:lnTo>
                <a:lnTo>
                  <a:pt x="68961" y="3441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26691" y="3567303"/>
            <a:ext cx="137795" cy="138430"/>
          </a:xfrm>
          <a:custGeom>
            <a:avLst/>
            <a:gdLst/>
            <a:ahLst/>
            <a:cxnLst/>
            <a:rect l="l" t="t" r="r" b="b"/>
            <a:pathLst>
              <a:path w="137794" h="138429">
                <a:moveTo>
                  <a:pt x="137794" y="68961"/>
                </a:moveTo>
                <a:lnTo>
                  <a:pt x="132379" y="95809"/>
                </a:lnTo>
                <a:lnTo>
                  <a:pt x="117617" y="117729"/>
                </a:lnTo>
                <a:lnTo>
                  <a:pt x="95736" y="132504"/>
                </a:lnTo>
                <a:lnTo>
                  <a:pt x="68960" y="137922"/>
                </a:lnTo>
                <a:lnTo>
                  <a:pt x="42112" y="132504"/>
                </a:lnTo>
                <a:lnTo>
                  <a:pt x="20193" y="117729"/>
                </a:lnTo>
                <a:lnTo>
                  <a:pt x="5417" y="95809"/>
                </a:lnTo>
                <a:lnTo>
                  <a:pt x="0" y="68961"/>
                </a:lnTo>
                <a:lnTo>
                  <a:pt x="5417" y="42112"/>
                </a:lnTo>
                <a:lnTo>
                  <a:pt x="20192" y="20193"/>
                </a:lnTo>
                <a:lnTo>
                  <a:pt x="42112" y="5417"/>
                </a:lnTo>
                <a:lnTo>
                  <a:pt x="68960" y="0"/>
                </a:lnTo>
                <a:lnTo>
                  <a:pt x="95736" y="5417"/>
                </a:lnTo>
                <a:lnTo>
                  <a:pt x="117617" y="20192"/>
                </a:lnTo>
                <a:lnTo>
                  <a:pt x="132379" y="42112"/>
                </a:lnTo>
                <a:lnTo>
                  <a:pt x="137794" y="6896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19045" y="3648836"/>
            <a:ext cx="207010" cy="207010"/>
          </a:xfrm>
          <a:custGeom>
            <a:avLst/>
            <a:gdLst/>
            <a:ahLst/>
            <a:cxnLst/>
            <a:rect l="l" t="t" r="r" b="b"/>
            <a:pathLst>
              <a:path w="207010" h="207010">
                <a:moveTo>
                  <a:pt x="206756" y="103377"/>
                </a:moveTo>
                <a:lnTo>
                  <a:pt x="198639" y="143587"/>
                </a:lnTo>
                <a:lnTo>
                  <a:pt x="176498" y="176450"/>
                </a:lnTo>
                <a:lnTo>
                  <a:pt x="143640" y="198622"/>
                </a:lnTo>
                <a:lnTo>
                  <a:pt x="103378" y="206756"/>
                </a:lnTo>
                <a:lnTo>
                  <a:pt x="63168" y="198622"/>
                </a:lnTo>
                <a:lnTo>
                  <a:pt x="30305" y="176450"/>
                </a:lnTo>
                <a:lnTo>
                  <a:pt x="8133" y="143587"/>
                </a:lnTo>
                <a:lnTo>
                  <a:pt x="0" y="103377"/>
                </a:lnTo>
                <a:lnTo>
                  <a:pt x="8133" y="63115"/>
                </a:lnTo>
                <a:lnTo>
                  <a:pt x="30305" y="30257"/>
                </a:lnTo>
                <a:lnTo>
                  <a:pt x="63168" y="8116"/>
                </a:lnTo>
                <a:lnTo>
                  <a:pt x="103378" y="0"/>
                </a:lnTo>
                <a:lnTo>
                  <a:pt x="143640" y="8116"/>
                </a:lnTo>
                <a:lnTo>
                  <a:pt x="176498" y="30257"/>
                </a:lnTo>
                <a:lnTo>
                  <a:pt x="198639" y="63115"/>
                </a:lnTo>
                <a:lnTo>
                  <a:pt x="206756" y="10337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30400" y="3560445"/>
            <a:ext cx="83820" cy="23495"/>
          </a:xfrm>
          <a:custGeom>
            <a:avLst/>
            <a:gdLst/>
            <a:ahLst/>
            <a:cxnLst/>
            <a:rect l="l" t="t" r="r" b="b"/>
            <a:pathLst>
              <a:path w="83819" h="23495">
                <a:moveTo>
                  <a:pt x="83566" y="22859"/>
                </a:moveTo>
                <a:lnTo>
                  <a:pt x="61739" y="22877"/>
                </a:lnTo>
                <a:lnTo>
                  <a:pt x="40306" y="19002"/>
                </a:lnTo>
                <a:lnTo>
                  <a:pt x="19611" y="11340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51050" y="3833748"/>
            <a:ext cx="36830" cy="11430"/>
          </a:xfrm>
          <a:custGeom>
            <a:avLst/>
            <a:gdLst/>
            <a:ahLst/>
            <a:cxnLst/>
            <a:rect l="l" t="t" r="r" b="b"/>
            <a:pathLst>
              <a:path w="36830" h="11429">
                <a:moveTo>
                  <a:pt x="36449" y="0"/>
                </a:moveTo>
                <a:lnTo>
                  <a:pt x="27592" y="3831"/>
                </a:lnTo>
                <a:lnTo>
                  <a:pt x="18557" y="6937"/>
                </a:lnTo>
                <a:lnTo>
                  <a:pt x="9356" y="9304"/>
                </a:lnTo>
                <a:lnTo>
                  <a:pt x="0" y="1092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80233" y="3904107"/>
            <a:ext cx="22225" cy="50165"/>
          </a:xfrm>
          <a:custGeom>
            <a:avLst/>
            <a:gdLst/>
            <a:ahLst/>
            <a:cxnLst/>
            <a:rect l="l" t="t" r="r" b="b"/>
            <a:pathLst>
              <a:path w="22225" h="50164">
                <a:moveTo>
                  <a:pt x="21971" y="50038"/>
                </a:moveTo>
                <a:lnTo>
                  <a:pt x="15662" y="38040"/>
                </a:lnTo>
                <a:lnTo>
                  <a:pt x="9890" y="25685"/>
                </a:lnTo>
                <a:lnTo>
                  <a:pt x="4665" y="12997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00350" y="3829558"/>
            <a:ext cx="8890" cy="55244"/>
          </a:xfrm>
          <a:custGeom>
            <a:avLst/>
            <a:gdLst/>
            <a:ahLst/>
            <a:cxnLst/>
            <a:rect l="l" t="t" r="r" b="b"/>
            <a:pathLst>
              <a:path w="8889" h="55245">
                <a:moveTo>
                  <a:pt x="8762" y="0"/>
                </a:moveTo>
                <a:lnTo>
                  <a:pt x="7500" y="13874"/>
                </a:lnTo>
                <a:lnTo>
                  <a:pt x="5619" y="27654"/>
                </a:lnTo>
                <a:lnTo>
                  <a:pt x="3119" y="41290"/>
                </a:lnTo>
                <a:lnTo>
                  <a:pt x="0" y="5473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83864" y="3490721"/>
            <a:ext cx="107314" cy="205104"/>
          </a:xfrm>
          <a:custGeom>
            <a:avLst/>
            <a:gdLst/>
            <a:ahLst/>
            <a:cxnLst/>
            <a:rect l="l" t="t" r="r" b="b"/>
            <a:pathLst>
              <a:path w="107314" h="205104">
                <a:moveTo>
                  <a:pt x="0" y="0"/>
                </a:moveTo>
                <a:lnTo>
                  <a:pt x="36554" y="27584"/>
                </a:lnTo>
                <a:lnTo>
                  <a:pt x="66397" y="63520"/>
                </a:lnTo>
                <a:lnTo>
                  <a:pt x="88669" y="106161"/>
                </a:lnTo>
                <a:lnTo>
                  <a:pt x="102510" y="153863"/>
                </a:lnTo>
                <a:lnTo>
                  <a:pt x="107061" y="20497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8842" y="3272535"/>
            <a:ext cx="47625" cy="76835"/>
          </a:xfrm>
          <a:custGeom>
            <a:avLst/>
            <a:gdLst/>
            <a:ahLst/>
            <a:cxnLst/>
            <a:rect l="l" t="t" r="r" b="b"/>
            <a:pathLst>
              <a:path w="47625" h="76835">
                <a:moveTo>
                  <a:pt x="47625" y="0"/>
                </a:moveTo>
                <a:lnTo>
                  <a:pt x="38576" y="21542"/>
                </a:lnTo>
                <a:lnTo>
                  <a:pt x="27527" y="41655"/>
                </a:lnTo>
                <a:lnTo>
                  <a:pt x="14620" y="60150"/>
                </a:lnTo>
                <a:lnTo>
                  <a:pt x="0" y="768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22041" y="2987420"/>
            <a:ext cx="2540" cy="36830"/>
          </a:xfrm>
          <a:custGeom>
            <a:avLst/>
            <a:gdLst/>
            <a:ahLst/>
            <a:cxnLst/>
            <a:rect l="l" t="t" r="r" b="b"/>
            <a:pathLst>
              <a:path w="2539" h="36830">
                <a:moveTo>
                  <a:pt x="0" y="0"/>
                </a:moveTo>
                <a:lnTo>
                  <a:pt x="1164" y="8997"/>
                </a:lnTo>
                <a:lnTo>
                  <a:pt x="1984" y="18065"/>
                </a:lnTo>
                <a:lnTo>
                  <a:pt x="2446" y="27181"/>
                </a:lnTo>
                <a:lnTo>
                  <a:pt x="2539" y="3632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17367" y="2898775"/>
            <a:ext cx="24765" cy="46355"/>
          </a:xfrm>
          <a:custGeom>
            <a:avLst/>
            <a:gdLst/>
            <a:ahLst/>
            <a:cxnLst/>
            <a:rect l="l" t="t" r="r" b="b"/>
            <a:pathLst>
              <a:path w="24764" h="46355">
                <a:moveTo>
                  <a:pt x="0" y="46354"/>
                </a:moveTo>
                <a:lnTo>
                  <a:pt x="5044" y="34004"/>
                </a:lnTo>
                <a:lnTo>
                  <a:pt x="10826" y="22129"/>
                </a:lnTo>
                <a:lnTo>
                  <a:pt x="17323" y="10779"/>
                </a:lnTo>
                <a:lnTo>
                  <a:pt x="2451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88767" y="2927223"/>
            <a:ext cx="12065" cy="40005"/>
          </a:xfrm>
          <a:custGeom>
            <a:avLst/>
            <a:gdLst/>
            <a:ahLst/>
            <a:cxnLst/>
            <a:rect l="l" t="t" r="r" b="b"/>
            <a:pathLst>
              <a:path w="12064" h="40005">
                <a:moveTo>
                  <a:pt x="0" y="39877"/>
                </a:moveTo>
                <a:lnTo>
                  <a:pt x="2186" y="29592"/>
                </a:lnTo>
                <a:lnTo>
                  <a:pt x="4921" y="19510"/>
                </a:lnTo>
                <a:lnTo>
                  <a:pt x="8179" y="9642"/>
                </a:lnTo>
                <a:lnTo>
                  <a:pt x="11937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20544" y="2980689"/>
            <a:ext cx="43180" cy="38735"/>
          </a:xfrm>
          <a:custGeom>
            <a:avLst/>
            <a:gdLst/>
            <a:ahLst/>
            <a:cxnLst/>
            <a:rect l="l" t="t" r="r" b="b"/>
            <a:pathLst>
              <a:path w="43180" h="38735">
                <a:moveTo>
                  <a:pt x="0" y="0"/>
                </a:moveTo>
                <a:lnTo>
                  <a:pt x="11473" y="8499"/>
                </a:lnTo>
                <a:lnTo>
                  <a:pt x="22447" y="17795"/>
                </a:lnTo>
                <a:lnTo>
                  <a:pt x="32896" y="27878"/>
                </a:lnTo>
                <a:lnTo>
                  <a:pt x="42799" y="3873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87804" y="3244214"/>
            <a:ext cx="7620" cy="41275"/>
          </a:xfrm>
          <a:custGeom>
            <a:avLst/>
            <a:gdLst/>
            <a:ahLst/>
            <a:cxnLst/>
            <a:rect l="l" t="t" r="r" b="b"/>
            <a:pathLst>
              <a:path w="7619" h="41275">
                <a:moveTo>
                  <a:pt x="7493" y="40767"/>
                </a:moveTo>
                <a:lnTo>
                  <a:pt x="5089" y="30718"/>
                </a:lnTo>
                <a:lnTo>
                  <a:pt x="3032" y="20574"/>
                </a:lnTo>
                <a:lnTo>
                  <a:pt x="1331" y="10334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76627" y="3326891"/>
            <a:ext cx="650875" cy="593090"/>
          </a:xfrm>
          <a:custGeom>
            <a:avLst/>
            <a:gdLst/>
            <a:ahLst/>
            <a:cxnLst/>
            <a:rect l="l" t="t" r="r" b="b"/>
            <a:pathLst>
              <a:path w="650875" h="593089">
                <a:moveTo>
                  <a:pt x="325374" y="0"/>
                </a:moveTo>
                <a:lnTo>
                  <a:pt x="277291" y="3214"/>
                </a:lnTo>
                <a:lnTo>
                  <a:pt x="231399" y="12550"/>
                </a:lnTo>
                <a:lnTo>
                  <a:pt x="188201" y="27550"/>
                </a:lnTo>
                <a:lnTo>
                  <a:pt x="148201" y="47755"/>
                </a:lnTo>
                <a:lnTo>
                  <a:pt x="111902" y="72707"/>
                </a:lnTo>
                <a:lnTo>
                  <a:pt x="79806" y="101947"/>
                </a:lnTo>
                <a:lnTo>
                  <a:pt x="52418" y="135017"/>
                </a:lnTo>
                <a:lnTo>
                  <a:pt x="30240" y="171457"/>
                </a:lnTo>
                <a:lnTo>
                  <a:pt x="13775" y="210810"/>
                </a:lnTo>
                <a:lnTo>
                  <a:pt x="3527" y="252616"/>
                </a:lnTo>
                <a:lnTo>
                  <a:pt x="0" y="296418"/>
                </a:lnTo>
                <a:lnTo>
                  <a:pt x="3527" y="340219"/>
                </a:lnTo>
                <a:lnTo>
                  <a:pt x="13775" y="382025"/>
                </a:lnTo>
                <a:lnTo>
                  <a:pt x="30240" y="421378"/>
                </a:lnTo>
                <a:lnTo>
                  <a:pt x="52418" y="457818"/>
                </a:lnTo>
                <a:lnTo>
                  <a:pt x="79806" y="490888"/>
                </a:lnTo>
                <a:lnTo>
                  <a:pt x="111902" y="520128"/>
                </a:lnTo>
                <a:lnTo>
                  <a:pt x="148201" y="545080"/>
                </a:lnTo>
                <a:lnTo>
                  <a:pt x="188201" y="565285"/>
                </a:lnTo>
                <a:lnTo>
                  <a:pt x="231399" y="580285"/>
                </a:lnTo>
                <a:lnTo>
                  <a:pt x="277291" y="589621"/>
                </a:lnTo>
                <a:lnTo>
                  <a:pt x="325374" y="592836"/>
                </a:lnTo>
                <a:lnTo>
                  <a:pt x="373456" y="589621"/>
                </a:lnTo>
                <a:lnTo>
                  <a:pt x="419348" y="580285"/>
                </a:lnTo>
                <a:lnTo>
                  <a:pt x="462546" y="565285"/>
                </a:lnTo>
                <a:lnTo>
                  <a:pt x="502546" y="545080"/>
                </a:lnTo>
                <a:lnTo>
                  <a:pt x="538845" y="520128"/>
                </a:lnTo>
                <a:lnTo>
                  <a:pt x="570941" y="490888"/>
                </a:lnTo>
                <a:lnTo>
                  <a:pt x="598329" y="457818"/>
                </a:lnTo>
                <a:lnTo>
                  <a:pt x="620507" y="421378"/>
                </a:lnTo>
                <a:lnTo>
                  <a:pt x="636972" y="382025"/>
                </a:lnTo>
                <a:lnTo>
                  <a:pt x="647220" y="340219"/>
                </a:lnTo>
                <a:lnTo>
                  <a:pt x="650748" y="296418"/>
                </a:lnTo>
                <a:lnTo>
                  <a:pt x="647220" y="252616"/>
                </a:lnTo>
                <a:lnTo>
                  <a:pt x="636972" y="210810"/>
                </a:lnTo>
                <a:lnTo>
                  <a:pt x="620507" y="171457"/>
                </a:lnTo>
                <a:lnTo>
                  <a:pt x="598329" y="135017"/>
                </a:lnTo>
                <a:lnTo>
                  <a:pt x="570941" y="101947"/>
                </a:lnTo>
                <a:lnTo>
                  <a:pt x="538845" y="72707"/>
                </a:lnTo>
                <a:lnTo>
                  <a:pt x="502546" y="47755"/>
                </a:lnTo>
                <a:lnTo>
                  <a:pt x="462546" y="27550"/>
                </a:lnTo>
                <a:lnTo>
                  <a:pt x="419348" y="12550"/>
                </a:lnTo>
                <a:lnTo>
                  <a:pt x="373456" y="3214"/>
                </a:lnTo>
                <a:lnTo>
                  <a:pt x="325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212594" y="3335858"/>
            <a:ext cx="5854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In</a:t>
            </a:r>
            <a:r>
              <a:rPr sz="1200" b="1" spc="-5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ernet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72300" y="5331714"/>
            <a:ext cx="1572895" cy="0"/>
          </a:xfrm>
          <a:custGeom>
            <a:avLst/>
            <a:gdLst/>
            <a:ahLst/>
            <a:cxnLst/>
            <a:rect l="l" t="t" r="r" b="b"/>
            <a:pathLst>
              <a:path w="1572895">
                <a:moveTo>
                  <a:pt x="0" y="0"/>
                </a:moveTo>
                <a:lnTo>
                  <a:pt x="1572768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37432" y="5331714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>
                <a:moveTo>
                  <a:pt x="0" y="0"/>
                </a:moveTo>
                <a:lnTo>
                  <a:pt x="1796796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35908" y="5202935"/>
            <a:ext cx="5080" cy="236220"/>
          </a:xfrm>
          <a:custGeom>
            <a:avLst/>
            <a:gdLst/>
            <a:ahLst/>
            <a:cxnLst/>
            <a:rect l="l" t="t" r="r" b="b"/>
            <a:pathLst>
              <a:path w="5079" h="236220">
                <a:moveTo>
                  <a:pt x="4571" y="0"/>
                </a:moveTo>
                <a:lnTo>
                  <a:pt x="0" y="23621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34228" y="5106923"/>
            <a:ext cx="1338580" cy="4451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259079">
              <a:lnSpc>
                <a:spcPct val="100000"/>
              </a:lnSpc>
              <a:spcBef>
                <a:spcPts val="330"/>
              </a:spcBef>
            </a:pPr>
            <a:r>
              <a:rPr sz="1200" b="1" spc="-5" dirty="0">
                <a:latin typeface="Arial"/>
                <a:cs typeface="Arial"/>
              </a:rPr>
              <a:t>Server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side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62000" y="2971800"/>
            <a:ext cx="850391" cy="890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17720" y="2750820"/>
            <a:ext cx="858012" cy="1271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46647" y="2705100"/>
            <a:ext cx="858011" cy="1271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05834" y="1372361"/>
            <a:ext cx="4758055" cy="3750945"/>
          </a:xfrm>
          <a:custGeom>
            <a:avLst/>
            <a:gdLst/>
            <a:ahLst/>
            <a:cxnLst/>
            <a:rect l="l" t="t" r="r" b="b"/>
            <a:pathLst>
              <a:path w="4758055" h="3750945">
                <a:moveTo>
                  <a:pt x="0" y="1875282"/>
                </a:moveTo>
                <a:lnTo>
                  <a:pt x="597" y="1832831"/>
                </a:lnTo>
                <a:lnTo>
                  <a:pt x="2381" y="1790611"/>
                </a:lnTo>
                <a:lnTo>
                  <a:pt x="5340" y="1748632"/>
                </a:lnTo>
                <a:lnTo>
                  <a:pt x="9459" y="1706904"/>
                </a:lnTo>
                <a:lnTo>
                  <a:pt x="14728" y="1665436"/>
                </a:lnTo>
                <a:lnTo>
                  <a:pt x="21133" y="1624238"/>
                </a:lnTo>
                <a:lnTo>
                  <a:pt x="28662" y="1583321"/>
                </a:lnTo>
                <a:lnTo>
                  <a:pt x="37301" y="1542694"/>
                </a:lnTo>
                <a:lnTo>
                  <a:pt x="47040" y="1502367"/>
                </a:lnTo>
                <a:lnTo>
                  <a:pt x="57864" y="1462351"/>
                </a:lnTo>
                <a:lnTo>
                  <a:pt x="69762" y="1422654"/>
                </a:lnTo>
                <a:lnTo>
                  <a:pt x="82720" y="1383287"/>
                </a:lnTo>
                <a:lnTo>
                  <a:pt x="96726" y="1344260"/>
                </a:lnTo>
                <a:lnTo>
                  <a:pt x="111768" y="1305583"/>
                </a:lnTo>
                <a:lnTo>
                  <a:pt x="127833" y="1267266"/>
                </a:lnTo>
                <a:lnTo>
                  <a:pt x="144909" y="1229318"/>
                </a:lnTo>
                <a:lnTo>
                  <a:pt x="162982" y="1191750"/>
                </a:lnTo>
                <a:lnTo>
                  <a:pt x="182040" y="1154572"/>
                </a:lnTo>
                <a:lnTo>
                  <a:pt x="202071" y="1117793"/>
                </a:lnTo>
                <a:lnTo>
                  <a:pt x="223062" y="1081423"/>
                </a:lnTo>
                <a:lnTo>
                  <a:pt x="245001" y="1045472"/>
                </a:lnTo>
                <a:lnTo>
                  <a:pt x="267874" y="1009951"/>
                </a:lnTo>
                <a:lnTo>
                  <a:pt x="291669" y="974869"/>
                </a:lnTo>
                <a:lnTo>
                  <a:pt x="316374" y="940236"/>
                </a:lnTo>
                <a:lnTo>
                  <a:pt x="341976" y="906062"/>
                </a:lnTo>
                <a:lnTo>
                  <a:pt x="368463" y="872356"/>
                </a:lnTo>
                <a:lnTo>
                  <a:pt x="395821" y="839130"/>
                </a:lnTo>
                <a:lnTo>
                  <a:pt x="424039" y="806392"/>
                </a:lnTo>
                <a:lnTo>
                  <a:pt x="453103" y="774153"/>
                </a:lnTo>
                <a:lnTo>
                  <a:pt x="483001" y="742423"/>
                </a:lnTo>
                <a:lnTo>
                  <a:pt x="513721" y="711211"/>
                </a:lnTo>
                <a:lnTo>
                  <a:pt x="545250" y="680528"/>
                </a:lnTo>
                <a:lnTo>
                  <a:pt x="577575" y="650383"/>
                </a:lnTo>
                <a:lnTo>
                  <a:pt x="610683" y="620786"/>
                </a:lnTo>
                <a:lnTo>
                  <a:pt x="644563" y="591748"/>
                </a:lnTo>
                <a:lnTo>
                  <a:pt x="679201" y="563278"/>
                </a:lnTo>
                <a:lnTo>
                  <a:pt x="714585" y="535385"/>
                </a:lnTo>
                <a:lnTo>
                  <a:pt x="750703" y="508081"/>
                </a:lnTo>
                <a:lnTo>
                  <a:pt x="787541" y="481375"/>
                </a:lnTo>
                <a:lnTo>
                  <a:pt x="825088" y="455277"/>
                </a:lnTo>
                <a:lnTo>
                  <a:pt x="863330" y="429796"/>
                </a:lnTo>
                <a:lnTo>
                  <a:pt x="902254" y="404943"/>
                </a:lnTo>
                <a:lnTo>
                  <a:pt x="941850" y="380728"/>
                </a:lnTo>
                <a:lnTo>
                  <a:pt x="982103" y="357160"/>
                </a:lnTo>
                <a:lnTo>
                  <a:pt x="1023001" y="334250"/>
                </a:lnTo>
                <a:lnTo>
                  <a:pt x="1064532" y="312007"/>
                </a:lnTo>
                <a:lnTo>
                  <a:pt x="1106682" y="290442"/>
                </a:lnTo>
                <a:lnTo>
                  <a:pt x="1149441" y="269564"/>
                </a:lnTo>
                <a:lnTo>
                  <a:pt x="1192794" y="249383"/>
                </a:lnTo>
                <a:lnTo>
                  <a:pt x="1236729" y="229909"/>
                </a:lnTo>
                <a:lnTo>
                  <a:pt x="1281234" y="211152"/>
                </a:lnTo>
                <a:lnTo>
                  <a:pt x="1326295" y="193122"/>
                </a:lnTo>
                <a:lnTo>
                  <a:pt x="1371902" y="175829"/>
                </a:lnTo>
                <a:lnTo>
                  <a:pt x="1418040" y="159283"/>
                </a:lnTo>
                <a:lnTo>
                  <a:pt x="1464697" y="143493"/>
                </a:lnTo>
                <a:lnTo>
                  <a:pt x="1511861" y="128470"/>
                </a:lnTo>
                <a:lnTo>
                  <a:pt x="1559519" y="114224"/>
                </a:lnTo>
                <a:lnTo>
                  <a:pt x="1607658" y="100765"/>
                </a:lnTo>
                <a:lnTo>
                  <a:pt x="1656267" y="88101"/>
                </a:lnTo>
                <a:lnTo>
                  <a:pt x="1705332" y="76244"/>
                </a:lnTo>
                <a:lnTo>
                  <a:pt x="1754840" y="65204"/>
                </a:lnTo>
                <a:lnTo>
                  <a:pt x="1804779" y="54989"/>
                </a:lnTo>
                <a:lnTo>
                  <a:pt x="1855137" y="45611"/>
                </a:lnTo>
                <a:lnTo>
                  <a:pt x="1905901" y="37079"/>
                </a:lnTo>
                <a:lnTo>
                  <a:pt x="1957058" y="29403"/>
                </a:lnTo>
                <a:lnTo>
                  <a:pt x="2008596" y="22592"/>
                </a:lnTo>
                <a:lnTo>
                  <a:pt x="2060502" y="16658"/>
                </a:lnTo>
                <a:lnTo>
                  <a:pt x="2112764" y="11609"/>
                </a:lnTo>
                <a:lnTo>
                  <a:pt x="2165368" y="7456"/>
                </a:lnTo>
                <a:lnTo>
                  <a:pt x="2218303" y="4209"/>
                </a:lnTo>
                <a:lnTo>
                  <a:pt x="2271555" y="1877"/>
                </a:lnTo>
                <a:lnTo>
                  <a:pt x="2325113" y="471"/>
                </a:lnTo>
                <a:lnTo>
                  <a:pt x="2378964" y="0"/>
                </a:lnTo>
                <a:lnTo>
                  <a:pt x="2432814" y="471"/>
                </a:lnTo>
                <a:lnTo>
                  <a:pt x="2486372" y="1877"/>
                </a:lnTo>
                <a:lnTo>
                  <a:pt x="2539624" y="4209"/>
                </a:lnTo>
                <a:lnTo>
                  <a:pt x="2592559" y="7456"/>
                </a:lnTo>
                <a:lnTo>
                  <a:pt x="2645163" y="11609"/>
                </a:lnTo>
                <a:lnTo>
                  <a:pt x="2697425" y="16658"/>
                </a:lnTo>
                <a:lnTo>
                  <a:pt x="2749331" y="22592"/>
                </a:lnTo>
                <a:lnTo>
                  <a:pt x="2800869" y="29403"/>
                </a:lnTo>
                <a:lnTo>
                  <a:pt x="2852026" y="37079"/>
                </a:lnTo>
                <a:lnTo>
                  <a:pt x="2902790" y="45611"/>
                </a:lnTo>
                <a:lnTo>
                  <a:pt x="2953148" y="54989"/>
                </a:lnTo>
                <a:lnTo>
                  <a:pt x="3003087" y="65204"/>
                </a:lnTo>
                <a:lnTo>
                  <a:pt x="3052595" y="76244"/>
                </a:lnTo>
                <a:lnTo>
                  <a:pt x="3101660" y="88101"/>
                </a:lnTo>
                <a:lnTo>
                  <a:pt x="3150269" y="100765"/>
                </a:lnTo>
                <a:lnTo>
                  <a:pt x="3198408" y="114224"/>
                </a:lnTo>
                <a:lnTo>
                  <a:pt x="3246066" y="128470"/>
                </a:lnTo>
                <a:lnTo>
                  <a:pt x="3293230" y="143493"/>
                </a:lnTo>
                <a:lnTo>
                  <a:pt x="3339887" y="159283"/>
                </a:lnTo>
                <a:lnTo>
                  <a:pt x="3386025" y="175829"/>
                </a:lnTo>
                <a:lnTo>
                  <a:pt x="3431632" y="193122"/>
                </a:lnTo>
                <a:lnTo>
                  <a:pt x="3476693" y="211152"/>
                </a:lnTo>
                <a:lnTo>
                  <a:pt x="3521198" y="229909"/>
                </a:lnTo>
                <a:lnTo>
                  <a:pt x="3565133" y="249383"/>
                </a:lnTo>
                <a:lnTo>
                  <a:pt x="3608486" y="269564"/>
                </a:lnTo>
                <a:lnTo>
                  <a:pt x="3651245" y="290442"/>
                </a:lnTo>
                <a:lnTo>
                  <a:pt x="3693395" y="312007"/>
                </a:lnTo>
                <a:lnTo>
                  <a:pt x="3734926" y="334250"/>
                </a:lnTo>
                <a:lnTo>
                  <a:pt x="3775824" y="357160"/>
                </a:lnTo>
                <a:lnTo>
                  <a:pt x="3816077" y="380728"/>
                </a:lnTo>
                <a:lnTo>
                  <a:pt x="3855673" y="404943"/>
                </a:lnTo>
                <a:lnTo>
                  <a:pt x="3894597" y="429796"/>
                </a:lnTo>
                <a:lnTo>
                  <a:pt x="3932839" y="455277"/>
                </a:lnTo>
                <a:lnTo>
                  <a:pt x="3970386" y="481375"/>
                </a:lnTo>
                <a:lnTo>
                  <a:pt x="4007224" y="508081"/>
                </a:lnTo>
                <a:lnTo>
                  <a:pt x="4043342" y="535385"/>
                </a:lnTo>
                <a:lnTo>
                  <a:pt x="4078726" y="563278"/>
                </a:lnTo>
                <a:lnTo>
                  <a:pt x="4113364" y="591748"/>
                </a:lnTo>
                <a:lnTo>
                  <a:pt x="4147244" y="620786"/>
                </a:lnTo>
                <a:lnTo>
                  <a:pt x="4180352" y="650383"/>
                </a:lnTo>
                <a:lnTo>
                  <a:pt x="4212677" y="680528"/>
                </a:lnTo>
                <a:lnTo>
                  <a:pt x="4244206" y="711211"/>
                </a:lnTo>
                <a:lnTo>
                  <a:pt x="4274926" y="742423"/>
                </a:lnTo>
                <a:lnTo>
                  <a:pt x="4304824" y="774153"/>
                </a:lnTo>
                <a:lnTo>
                  <a:pt x="4333888" y="806392"/>
                </a:lnTo>
                <a:lnTo>
                  <a:pt x="4362106" y="839130"/>
                </a:lnTo>
                <a:lnTo>
                  <a:pt x="4389464" y="872356"/>
                </a:lnTo>
                <a:lnTo>
                  <a:pt x="4415951" y="906062"/>
                </a:lnTo>
                <a:lnTo>
                  <a:pt x="4441553" y="940236"/>
                </a:lnTo>
                <a:lnTo>
                  <a:pt x="4466258" y="974869"/>
                </a:lnTo>
                <a:lnTo>
                  <a:pt x="4490053" y="1009951"/>
                </a:lnTo>
                <a:lnTo>
                  <a:pt x="4512926" y="1045472"/>
                </a:lnTo>
                <a:lnTo>
                  <a:pt x="4534865" y="1081423"/>
                </a:lnTo>
                <a:lnTo>
                  <a:pt x="4555856" y="1117793"/>
                </a:lnTo>
                <a:lnTo>
                  <a:pt x="4575887" y="1154572"/>
                </a:lnTo>
                <a:lnTo>
                  <a:pt x="4594945" y="1191750"/>
                </a:lnTo>
                <a:lnTo>
                  <a:pt x="4613018" y="1229318"/>
                </a:lnTo>
                <a:lnTo>
                  <a:pt x="4630094" y="1267266"/>
                </a:lnTo>
                <a:lnTo>
                  <a:pt x="4646159" y="1305583"/>
                </a:lnTo>
                <a:lnTo>
                  <a:pt x="4661201" y="1344260"/>
                </a:lnTo>
                <a:lnTo>
                  <a:pt x="4675207" y="1383287"/>
                </a:lnTo>
                <a:lnTo>
                  <a:pt x="4688165" y="1422654"/>
                </a:lnTo>
                <a:lnTo>
                  <a:pt x="4700063" y="1462351"/>
                </a:lnTo>
                <a:lnTo>
                  <a:pt x="4710887" y="1502367"/>
                </a:lnTo>
                <a:lnTo>
                  <a:pt x="4720626" y="1542694"/>
                </a:lnTo>
                <a:lnTo>
                  <a:pt x="4729265" y="1583321"/>
                </a:lnTo>
                <a:lnTo>
                  <a:pt x="4736794" y="1624238"/>
                </a:lnTo>
                <a:lnTo>
                  <a:pt x="4743199" y="1665436"/>
                </a:lnTo>
                <a:lnTo>
                  <a:pt x="4748468" y="1706904"/>
                </a:lnTo>
                <a:lnTo>
                  <a:pt x="4752587" y="1748632"/>
                </a:lnTo>
                <a:lnTo>
                  <a:pt x="4755546" y="1790611"/>
                </a:lnTo>
                <a:lnTo>
                  <a:pt x="4757330" y="1832831"/>
                </a:lnTo>
                <a:lnTo>
                  <a:pt x="4757927" y="1875282"/>
                </a:lnTo>
                <a:lnTo>
                  <a:pt x="4757330" y="1917732"/>
                </a:lnTo>
                <a:lnTo>
                  <a:pt x="4755546" y="1959952"/>
                </a:lnTo>
                <a:lnTo>
                  <a:pt x="4752587" y="2001931"/>
                </a:lnTo>
                <a:lnTo>
                  <a:pt x="4748468" y="2043659"/>
                </a:lnTo>
                <a:lnTo>
                  <a:pt x="4743199" y="2085127"/>
                </a:lnTo>
                <a:lnTo>
                  <a:pt x="4736794" y="2126325"/>
                </a:lnTo>
                <a:lnTo>
                  <a:pt x="4729265" y="2167242"/>
                </a:lnTo>
                <a:lnTo>
                  <a:pt x="4720626" y="2207869"/>
                </a:lnTo>
                <a:lnTo>
                  <a:pt x="4710887" y="2248196"/>
                </a:lnTo>
                <a:lnTo>
                  <a:pt x="4700063" y="2288212"/>
                </a:lnTo>
                <a:lnTo>
                  <a:pt x="4688165" y="2327909"/>
                </a:lnTo>
                <a:lnTo>
                  <a:pt x="4675207" y="2367276"/>
                </a:lnTo>
                <a:lnTo>
                  <a:pt x="4661201" y="2406303"/>
                </a:lnTo>
                <a:lnTo>
                  <a:pt x="4646159" y="2444980"/>
                </a:lnTo>
                <a:lnTo>
                  <a:pt x="4630094" y="2483297"/>
                </a:lnTo>
                <a:lnTo>
                  <a:pt x="4613018" y="2521245"/>
                </a:lnTo>
                <a:lnTo>
                  <a:pt x="4594945" y="2558813"/>
                </a:lnTo>
                <a:lnTo>
                  <a:pt x="4575887" y="2595991"/>
                </a:lnTo>
                <a:lnTo>
                  <a:pt x="4555856" y="2632770"/>
                </a:lnTo>
                <a:lnTo>
                  <a:pt x="4534865" y="2669140"/>
                </a:lnTo>
                <a:lnTo>
                  <a:pt x="4512926" y="2705091"/>
                </a:lnTo>
                <a:lnTo>
                  <a:pt x="4490053" y="2740612"/>
                </a:lnTo>
                <a:lnTo>
                  <a:pt x="4466258" y="2775694"/>
                </a:lnTo>
                <a:lnTo>
                  <a:pt x="4441553" y="2810327"/>
                </a:lnTo>
                <a:lnTo>
                  <a:pt x="4415951" y="2844501"/>
                </a:lnTo>
                <a:lnTo>
                  <a:pt x="4389464" y="2878207"/>
                </a:lnTo>
                <a:lnTo>
                  <a:pt x="4362106" y="2911433"/>
                </a:lnTo>
                <a:lnTo>
                  <a:pt x="4333888" y="2944171"/>
                </a:lnTo>
                <a:lnTo>
                  <a:pt x="4304824" y="2976410"/>
                </a:lnTo>
                <a:lnTo>
                  <a:pt x="4274926" y="3008140"/>
                </a:lnTo>
                <a:lnTo>
                  <a:pt x="4244206" y="3039352"/>
                </a:lnTo>
                <a:lnTo>
                  <a:pt x="4212677" y="3070035"/>
                </a:lnTo>
                <a:lnTo>
                  <a:pt x="4180352" y="3100180"/>
                </a:lnTo>
                <a:lnTo>
                  <a:pt x="4147244" y="3129777"/>
                </a:lnTo>
                <a:lnTo>
                  <a:pt x="4113364" y="3158815"/>
                </a:lnTo>
                <a:lnTo>
                  <a:pt x="4078726" y="3187285"/>
                </a:lnTo>
                <a:lnTo>
                  <a:pt x="4043342" y="3215178"/>
                </a:lnTo>
                <a:lnTo>
                  <a:pt x="4007224" y="3242482"/>
                </a:lnTo>
                <a:lnTo>
                  <a:pt x="3970386" y="3269188"/>
                </a:lnTo>
                <a:lnTo>
                  <a:pt x="3932839" y="3295286"/>
                </a:lnTo>
                <a:lnTo>
                  <a:pt x="3894597" y="3320767"/>
                </a:lnTo>
                <a:lnTo>
                  <a:pt x="3855673" y="3345620"/>
                </a:lnTo>
                <a:lnTo>
                  <a:pt x="3816077" y="3369835"/>
                </a:lnTo>
                <a:lnTo>
                  <a:pt x="3775824" y="3393403"/>
                </a:lnTo>
                <a:lnTo>
                  <a:pt x="3734926" y="3416313"/>
                </a:lnTo>
                <a:lnTo>
                  <a:pt x="3693395" y="3438556"/>
                </a:lnTo>
                <a:lnTo>
                  <a:pt x="3651245" y="3460121"/>
                </a:lnTo>
                <a:lnTo>
                  <a:pt x="3608486" y="3480999"/>
                </a:lnTo>
                <a:lnTo>
                  <a:pt x="3565133" y="3501180"/>
                </a:lnTo>
                <a:lnTo>
                  <a:pt x="3521198" y="3520654"/>
                </a:lnTo>
                <a:lnTo>
                  <a:pt x="3476693" y="3539411"/>
                </a:lnTo>
                <a:lnTo>
                  <a:pt x="3431632" y="3557441"/>
                </a:lnTo>
                <a:lnTo>
                  <a:pt x="3386025" y="3574734"/>
                </a:lnTo>
                <a:lnTo>
                  <a:pt x="3339887" y="3591280"/>
                </a:lnTo>
                <a:lnTo>
                  <a:pt x="3293230" y="3607070"/>
                </a:lnTo>
                <a:lnTo>
                  <a:pt x="3246066" y="3622093"/>
                </a:lnTo>
                <a:lnTo>
                  <a:pt x="3198408" y="3636339"/>
                </a:lnTo>
                <a:lnTo>
                  <a:pt x="3150269" y="3649798"/>
                </a:lnTo>
                <a:lnTo>
                  <a:pt x="3101660" y="3662462"/>
                </a:lnTo>
                <a:lnTo>
                  <a:pt x="3052595" y="3674319"/>
                </a:lnTo>
                <a:lnTo>
                  <a:pt x="3003087" y="3685359"/>
                </a:lnTo>
                <a:lnTo>
                  <a:pt x="2953148" y="3695574"/>
                </a:lnTo>
                <a:lnTo>
                  <a:pt x="2902790" y="3704952"/>
                </a:lnTo>
                <a:lnTo>
                  <a:pt x="2852026" y="3713484"/>
                </a:lnTo>
                <a:lnTo>
                  <a:pt x="2800869" y="3721160"/>
                </a:lnTo>
                <a:lnTo>
                  <a:pt x="2749331" y="3727971"/>
                </a:lnTo>
                <a:lnTo>
                  <a:pt x="2697425" y="3733905"/>
                </a:lnTo>
                <a:lnTo>
                  <a:pt x="2645163" y="3738954"/>
                </a:lnTo>
                <a:lnTo>
                  <a:pt x="2592559" y="3743107"/>
                </a:lnTo>
                <a:lnTo>
                  <a:pt x="2539624" y="3746354"/>
                </a:lnTo>
                <a:lnTo>
                  <a:pt x="2486372" y="3748686"/>
                </a:lnTo>
                <a:lnTo>
                  <a:pt x="2432814" y="3750092"/>
                </a:lnTo>
                <a:lnTo>
                  <a:pt x="2378964" y="3750564"/>
                </a:lnTo>
                <a:lnTo>
                  <a:pt x="2325113" y="3750092"/>
                </a:lnTo>
                <a:lnTo>
                  <a:pt x="2271555" y="3748686"/>
                </a:lnTo>
                <a:lnTo>
                  <a:pt x="2218303" y="3746354"/>
                </a:lnTo>
                <a:lnTo>
                  <a:pt x="2165368" y="3743107"/>
                </a:lnTo>
                <a:lnTo>
                  <a:pt x="2112764" y="3738954"/>
                </a:lnTo>
                <a:lnTo>
                  <a:pt x="2060502" y="3733905"/>
                </a:lnTo>
                <a:lnTo>
                  <a:pt x="2008596" y="3727971"/>
                </a:lnTo>
                <a:lnTo>
                  <a:pt x="1957058" y="3721160"/>
                </a:lnTo>
                <a:lnTo>
                  <a:pt x="1905901" y="3713484"/>
                </a:lnTo>
                <a:lnTo>
                  <a:pt x="1855137" y="3704952"/>
                </a:lnTo>
                <a:lnTo>
                  <a:pt x="1804779" y="3695574"/>
                </a:lnTo>
                <a:lnTo>
                  <a:pt x="1754840" y="3685359"/>
                </a:lnTo>
                <a:lnTo>
                  <a:pt x="1705332" y="3674319"/>
                </a:lnTo>
                <a:lnTo>
                  <a:pt x="1656267" y="3662462"/>
                </a:lnTo>
                <a:lnTo>
                  <a:pt x="1607658" y="3649798"/>
                </a:lnTo>
                <a:lnTo>
                  <a:pt x="1559519" y="3636339"/>
                </a:lnTo>
                <a:lnTo>
                  <a:pt x="1511861" y="3622093"/>
                </a:lnTo>
                <a:lnTo>
                  <a:pt x="1464697" y="3607070"/>
                </a:lnTo>
                <a:lnTo>
                  <a:pt x="1418040" y="3591280"/>
                </a:lnTo>
                <a:lnTo>
                  <a:pt x="1371902" y="3574734"/>
                </a:lnTo>
                <a:lnTo>
                  <a:pt x="1326295" y="3557441"/>
                </a:lnTo>
                <a:lnTo>
                  <a:pt x="1281234" y="3539411"/>
                </a:lnTo>
                <a:lnTo>
                  <a:pt x="1236729" y="3520654"/>
                </a:lnTo>
                <a:lnTo>
                  <a:pt x="1192794" y="3501180"/>
                </a:lnTo>
                <a:lnTo>
                  <a:pt x="1149441" y="3480999"/>
                </a:lnTo>
                <a:lnTo>
                  <a:pt x="1106682" y="3460121"/>
                </a:lnTo>
                <a:lnTo>
                  <a:pt x="1064532" y="3438556"/>
                </a:lnTo>
                <a:lnTo>
                  <a:pt x="1023001" y="3416313"/>
                </a:lnTo>
                <a:lnTo>
                  <a:pt x="982103" y="3393403"/>
                </a:lnTo>
                <a:lnTo>
                  <a:pt x="941850" y="3369835"/>
                </a:lnTo>
                <a:lnTo>
                  <a:pt x="902254" y="3345620"/>
                </a:lnTo>
                <a:lnTo>
                  <a:pt x="863330" y="3320767"/>
                </a:lnTo>
                <a:lnTo>
                  <a:pt x="825088" y="3295286"/>
                </a:lnTo>
                <a:lnTo>
                  <a:pt x="787541" y="3269188"/>
                </a:lnTo>
                <a:lnTo>
                  <a:pt x="750703" y="3242482"/>
                </a:lnTo>
                <a:lnTo>
                  <a:pt x="714585" y="3215178"/>
                </a:lnTo>
                <a:lnTo>
                  <a:pt x="679201" y="3187285"/>
                </a:lnTo>
                <a:lnTo>
                  <a:pt x="644563" y="3158815"/>
                </a:lnTo>
                <a:lnTo>
                  <a:pt x="610683" y="3129777"/>
                </a:lnTo>
                <a:lnTo>
                  <a:pt x="577575" y="3100180"/>
                </a:lnTo>
                <a:lnTo>
                  <a:pt x="545250" y="3070035"/>
                </a:lnTo>
                <a:lnTo>
                  <a:pt x="513721" y="3039352"/>
                </a:lnTo>
                <a:lnTo>
                  <a:pt x="483001" y="3008140"/>
                </a:lnTo>
                <a:lnTo>
                  <a:pt x="453103" y="2976410"/>
                </a:lnTo>
                <a:lnTo>
                  <a:pt x="424039" y="2944171"/>
                </a:lnTo>
                <a:lnTo>
                  <a:pt x="395821" y="2911433"/>
                </a:lnTo>
                <a:lnTo>
                  <a:pt x="368463" y="2878207"/>
                </a:lnTo>
                <a:lnTo>
                  <a:pt x="341976" y="2844501"/>
                </a:lnTo>
                <a:lnTo>
                  <a:pt x="316374" y="2810327"/>
                </a:lnTo>
                <a:lnTo>
                  <a:pt x="291669" y="2775694"/>
                </a:lnTo>
                <a:lnTo>
                  <a:pt x="267874" y="2740612"/>
                </a:lnTo>
                <a:lnTo>
                  <a:pt x="245001" y="2705091"/>
                </a:lnTo>
                <a:lnTo>
                  <a:pt x="223062" y="2669140"/>
                </a:lnTo>
                <a:lnTo>
                  <a:pt x="202071" y="2632770"/>
                </a:lnTo>
                <a:lnTo>
                  <a:pt x="182040" y="2595991"/>
                </a:lnTo>
                <a:lnTo>
                  <a:pt x="162982" y="2558813"/>
                </a:lnTo>
                <a:lnTo>
                  <a:pt x="144909" y="2521245"/>
                </a:lnTo>
                <a:lnTo>
                  <a:pt x="127833" y="2483297"/>
                </a:lnTo>
                <a:lnTo>
                  <a:pt x="111768" y="2444980"/>
                </a:lnTo>
                <a:lnTo>
                  <a:pt x="96726" y="2406303"/>
                </a:lnTo>
                <a:lnTo>
                  <a:pt x="82720" y="2367276"/>
                </a:lnTo>
                <a:lnTo>
                  <a:pt x="69762" y="2327909"/>
                </a:lnTo>
                <a:lnTo>
                  <a:pt x="57864" y="2288212"/>
                </a:lnTo>
                <a:lnTo>
                  <a:pt x="47040" y="2248196"/>
                </a:lnTo>
                <a:lnTo>
                  <a:pt x="37301" y="2207869"/>
                </a:lnTo>
                <a:lnTo>
                  <a:pt x="28662" y="2167242"/>
                </a:lnTo>
                <a:lnTo>
                  <a:pt x="21133" y="2126325"/>
                </a:lnTo>
                <a:lnTo>
                  <a:pt x="14728" y="2085127"/>
                </a:lnTo>
                <a:lnTo>
                  <a:pt x="9459" y="2043659"/>
                </a:lnTo>
                <a:lnTo>
                  <a:pt x="5340" y="2001931"/>
                </a:lnTo>
                <a:lnTo>
                  <a:pt x="2381" y="1959952"/>
                </a:lnTo>
                <a:lnTo>
                  <a:pt x="597" y="1917732"/>
                </a:lnTo>
                <a:lnTo>
                  <a:pt x="0" y="1875282"/>
                </a:lnTo>
                <a:close/>
              </a:path>
            </a:pathLst>
          </a:custGeom>
          <a:ln w="2895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17307" y="2950845"/>
            <a:ext cx="737870" cy="996315"/>
          </a:xfrm>
          <a:custGeom>
            <a:avLst/>
            <a:gdLst/>
            <a:ahLst/>
            <a:cxnLst/>
            <a:rect l="l" t="t" r="r" b="b"/>
            <a:pathLst>
              <a:path w="737870" h="996314">
                <a:moveTo>
                  <a:pt x="0" y="0"/>
                </a:moveTo>
                <a:lnTo>
                  <a:pt x="0" y="854201"/>
                </a:lnTo>
                <a:lnTo>
                  <a:pt x="5941" y="879746"/>
                </a:lnTo>
                <a:lnTo>
                  <a:pt x="50348" y="925928"/>
                </a:lnTo>
                <a:lnTo>
                  <a:pt x="86732" y="945763"/>
                </a:lnTo>
                <a:lnTo>
                  <a:pt x="131181" y="962891"/>
                </a:lnTo>
                <a:lnTo>
                  <a:pt x="182654" y="976912"/>
                </a:lnTo>
                <a:lnTo>
                  <a:pt x="240110" y="987423"/>
                </a:lnTo>
                <a:lnTo>
                  <a:pt x="302508" y="994025"/>
                </a:lnTo>
                <a:lnTo>
                  <a:pt x="368808" y="996314"/>
                </a:lnTo>
                <a:lnTo>
                  <a:pt x="435107" y="994025"/>
                </a:lnTo>
                <a:lnTo>
                  <a:pt x="497505" y="987423"/>
                </a:lnTo>
                <a:lnTo>
                  <a:pt x="554961" y="976912"/>
                </a:lnTo>
                <a:lnTo>
                  <a:pt x="606434" y="962891"/>
                </a:lnTo>
                <a:lnTo>
                  <a:pt x="650883" y="945763"/>
                </a:lnTo>
                <a:lnTo>
                  <a:pt x="687267" y="925928"/>
                </a:lnTo>
                <a:lnTo>
                  <a:pt x="731674" y="879746"/>
                </a:lnTo>
                <a:lnTo>
                  <a:pt x="737616" y="854201"/>
                </a:lnTo>
                <a:lnTo>
                  <a:pt x="737616" y="142239"/>
                </a:lnTo>
                <a:lnTo>
                  <a:pt x="368808" y="142239"/>
                </a:lnTo>
                <a:lnTo>
                  <a:pt x="302508" y="139950"/>
                </a:lnTo>
                <a:lnTo>
                  <a:pt x="240110" y="133347"/>
                </a:lnTo>
                <a:lnTo>
                  <a:pt x="182654" y="122832"/>
                </a:lnTo>
                <a:lnTo>
                  <a:pt x="131181" y="108805"/>
                </a:lnTo>
                <a:lnTo>
                  <a:pt x="86732" y="91666"/>
                </a:lnTo>
                <a:lnTo>
                  <a:pt x="50348" y="71816"/>
                </a:lnTo>
                <a:lnTo>
                  <a:pt x="5941" y="25582"/>
                </a:lnTo>
                <a:lnTo>
                  <a:pt x="0" y="0"/>
                </a:lnTo>
                <a:close/>
              </a:path>
              <a:path w="737870" h="996314">
                <a:moveTo>
                  <a:pt x="737616" y="0"/>
                </a:moveTo>
                <a:lnTo>
                  <a:pt x="714544" y="49654"/>
                </a:lnTo>
                <a:lnTo>
                  <a:pt x="650883" y="91666"/>
                </a:lnTo>
                <a:lnTo>
                  <a:pt x="606434" y="108805"/>
                </a:lnTo>
                <a:lnTo>
                  <a:pt x="554961" y="122832"/>
                </a:lnTo>
                <a:lnTo>
                  <a:pt x="497505" y="133347"/>
                </a:lnTo>
                <a:lnTo>
                  <a:pt x="435107" y="139950"/>
                </a:lnTo>
                <a:lnTo>
                  <a:pt x="368808" y="142239"/>
                </a:lnTo>
                <a:lnTo>
                  <a:pt x="737616" y="142239"/>
                </a:lnTo>
                <a:lnTo>
                  <a:pt x="737616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17307" y="2808732"/>
            <a:ext cx="737870" cy="284480"/>
          </a:xfrm>
          <a:custGeom>
            <a:avLst/>
            <a:gdLst/>
            <a:ahLst/>
            <a:cxnLst/>
            <a:rect l="l" t="t" r="r" b="b"/>
            <a:pathLst>
              <a:path w="737870" h="284480">
                <a:moveTo>
                  <a:pt x="368808" y="0"/>
                </a:moveTo>
                <a:lnTo>
                  <a:pt x="302508" y="2289"/>
                </a:lnTo>
                <a:lnTo>
                  <a:pt x="240110" y="8891"/>
                </a:lnTo>
                <a:lnTo>
                  <a:pt x="182654" y="19402"/>
                </a:lnTo>
                <a:lnTo>
                  <a:pt x="131181" y="33423"/>
                </a:lnTo>
                <a:lnTo>
                  <a:pt x="86732" y="50551"/>
                </a:lnTo>
                <a:lnTo>
                  <a:pt x="50348" y="70386"/>
                </a:lnTo>
                <a:lnTo>
                  <a:pt x="5941" y="116568"/>
                </a:lnTo>
                <a:lnTo>
                  <a:pt x="0" y="142112"/>
                </a:lnTo>
                <a:lnTo>
                  <a:pt x="5941" y="167695"/>
                </a:lnTo>
                <a:lnTo>
                  <a:pt x="50348" y="213929"/>
                </a:lnTo>
                <a:lnTo>
                  <a:pt x="86732" y="233779"/>
                </a:lnTo>
                <a:lnTo>
                  <a:pt x="131181" y="250918"/>
                </a:lnTo>
                <a:lnTo>
                  <a:pt x="182654" y="264945"/>
                </a:lnTo>
                <a:lnTo>
                  <a:pt x="240110" y="275460"/>
                </a:lnTo>
                <a:lnTo>
                  <a:pt x="302508" y="282063"/>
                </a:lnTo>
                <a:lnTo>
                  <a:pt x="368808" y="284352"/>
                </a:lnTo>
                <a:lnTo>
                  <a:pt x="435107" y="282063"/>
                </a:lnTo>
                <a:lnTo>
                  <a:pt x="497505" y="275460"/>
                </a:lnTo>
                <a:lnTo>
                  <a:pt x="554961" y="264945"/>
                </a:lnTo>
                <a:lnTo>
                  <a:pt x="606434" y="250918"/>
                </a:lnTo>
                <a:lnTo>
                  <a:pt x="650883" y="233779"/>
                </a:lnTo>
                <a:lnTo>
                  <a:pt x="687267" y="213929"/>
                </a:lnTo>
                <a:lnTo>
                  <a:pt x="731674" y="167695"/>
                </a:lnTo>
                <a:lnTo>
                  <a:pt x="737616" y="142112"/>
                </a:lnTo>
                <a:lnTo>
                  <a:pt x="731674" y="116568"/>
                </a:lnTo>
                <a:lnTo>
                  <a:pt x="687267" y="70386"/>
                </a:lnTo>
                <a:lnTo>
                  <a:pt x="650883" y="50551"/>
                </a:lnTo>
                <a:lnTo>
                  <a:pt x="606434" y="33423"/>
                </a:lnTo>
                <a:lnTo>
                  <a:pt x="554961" y="19402"/>
                </a:lnTo>
                <a:lnTo>
                  <a:pt x="497505" y="8891"/>
                </a:lnTo>
                <a:lnTo>
                  <a:pt x="435107" y="2289"/>
                </a:lnTo>
                <a:lnTo>
                  <a:pt x="36880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17307" y="2808732"/>
            <a:ext cx="737870" cy="284480"/>
          </a:xfrm>
          <a:custGeom>
            <a:avLst/>
            <a:gdLst/>
            <a:ahLst/>
            <a:cxnLst/>
            <a:rect l="l" t="t" r="r" b="b"/>
            <a:pathLst>
              <a:path w="737870" h="284480">
                <a:moveTo>
                  <a:pt x="737616" y="142112"/>
                </a:moveTo>
                <a:lnTo>
                  <a:pt x="714544" y="191767"/>
                </a:lnTo>
                <a:lnTo>
                  <a:pt x="650883" y="233779"/>
                </a:lnTo>
                <a:lnTo>
                  <a:pt x="606434" y="250918"/>
                </a:lnTo>
                <a:lnTo>
                  <a:pt x="554961" y="264945"/>
                </a:lnTo>
                <a:lnTo>
                  <a:pt x="497505" y="275460"/>
                </a:lnTo>
                <a:lnTo>
                  <a:pt x="435107" y="282063"/>
                </a:lnTo>
                <a:lnTo>
                  <a:pt x="368808" y="284352"/>
                </a:lnTo>
                <a:lnTo>
                  <a:pt x="302508" y="282063"/>
                </a:lnTo>
                <a:lnTo>
                  <a:pt x="240110" y="275460"/>
                </a:lnTo>
                <a:lnTo>
                  <a:pt x="182654" y="264945"/>
                </a:lnTo>
                <a:lnTo>
                  <a:pt x="131181" y="250918"/>
                </a:lnTo>
                <a:lnTo>
                  <a:pt x="86732" y="233779"/>
                </a:lnTo>
                <a:lnTo>
                  <a:pt x="50348" y="213929"/>
                </a:lnTo>
                <a:lnTo>
                  <a:pt x="5941" y="167695"/>
                </a:lnTo>
                <a:lnTo>
                  <a:pt x="0" y="142112"/>
                </a:lnTo>
                <a:lnTo>
                  <a:pt x="5941" y="116568"/>
                </a:lnTo>
                <a:lnTo>
                  <a:pt x="50348" y="70386"/>
                </a:lnTo>
                <a:lnTo>
                  <a:pt x="86732" y="50551"/>
                </a:lnTo>
                <a:lnTo>
                  <a:pt x="131181" y="33423"/>
                </a:lnTo>
                <a:lnTo>
                  <a:pt x="182654" y="19402"/>
                </a:lnTo>
                <a:lnTo>
                  <a:pt x="240110" y="8891"/>
                </a:lnTo>
                <a:lnTo>
                  <a:pt x="302508" y="2289"/>
                </a:lnTo>
                <a:lnTo>
                  <a:pt x="368808" y="0"/>
                </a:lnTo>
                <a:lnTo>
                  <a:pt x="435107" y="2289"/>
                </a:lnTo>
                <a:lnTo>
                  <a:pt x="497505" y="8891"/>
                </a:lnTo>
                <a:lnTo>
                  <a:pt x="554961" y="19402"/>
                </a:lnTo>
                <a:lnTo>
                  <a:pt x="606434" y="33423"/>
                </a:lnTo>
                <a:lnTo>
                  <a:pt x="650883" y="50551"/>
                </a:lnTo>
                <a:lnTo>
                  <a:pt x="687267" y="70386"/>
                </a:lnTo>
                <a:lnTo>
                  <a:pt x="731674" y="116568"/>
                </a:lnTo>
                <a:lnTo>
                  <a:pt x="737616" y="1421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17307" y="2950845"/>
            <a:ext cx="737870" cy="996315"/>
          </a:xfrm>
          <a:custGeom>
            <a:avLst/>
            <a:gdLst/>
            <a:ahLst/>
            <a:cxnLst/>
            <a:rect l="l" t="t" r="r" b="b"/>
            <a:pathLst>
              <a:path w="737870" h="996314">
                <a:moveTo>
                  <a:pt x="737616" y="0"/>
                </a:moveTo>
                <a:lnTo>
                  <a:pt x="737616" y="854201"/>
                </a:lnTo>
                <a:lnTo>
                  <a:pt x="731674" y="879746"/>
                </a:lnTo>
                <a:lnTo>
                  <a:pt x="687267" y="925928"/>
                </a:lnTo>
                <a:lnTo>
                  <a:pt x="650883" y="945763"/>
                </a:lnTo>
                <a:lnTo>
                  <a:pt x="606434" y="962891"/>
                </a:lnTo>
                <a:lnTo>
                  <a:pt x="554961" y="976912"/>
                </a:lnTo>
                <a:lnTo>
                  <a:pt x="497505" y="987423"/>
                </a:lnTo>
                <a:lnTo>
                  <a:pt x="435107" y="994025"/>
                </a:lnTo>
                <a:lnTo>
                  <a:pt x="368808" y="996314"/>
                </a:lnTo>
                <a:lnTo>
                  <a:pt x="302508" y="994025"/>
                </a:lnTo>
                <a:lnTo>
                  <a:pt x="240110" y="987423"/>
                </a:lnTo>
                <a:lnTo>
                  <a:pt x="182654" y="976912"/>
                </a:lnTo>
                <a:lnTo>
                  <a:pt x="131181" y="962891"/>
                </a:lnTo>
                <a:lnTo>
                  <a:pt x="86732" y="945763"/>
                </a:lnTo>
                <a:lnTo>
                  <a:pt x="50348" y="925928"/>
                </a:lnTo>
                <a:lnTo>
                  <a:pt x="5941" y="879746"/>
                </a:lnTo>
                <a:lnTo>
                  <a:pt x="0" y="854201"/>
                </a:lnTo>
                <a:lnTo>
                  <a:pt x="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787900" y="4067936"/>
            <a:ext cx="636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Intranet  </a:t>
            </a:r>
            <a:r>
              <a:rPr sz="1200" b="1" dirty="0">
                <a:latin typeface="Arial"/>
                <a:cs typeface="Arial"/>
              </a:rPr>
              <a:t>(Se</a:t>
            </a:r>
            <a:r>
              <a:rPr sz="1200" b="1" spc="-5" dirty="0">
                <a:latin typeface="Arial"/>
                <a:cs typeface="Arial"/>
              </a:rPr>
              <a:t>cure</a:t>
            </a:r>
            <a:r>
              <a:rPr sz="1200" b="1" dirty="0"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598923" y="2467483"/>
            <a:ext cx="2528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4590" algn="l"/>
              </a:tabLst>
            </a:pPr>
            <a:r>
              <a:rPr sz="1200" b="1" spc="-15" dirty="0">
                <a:latin typeface="Arial"/>
                <a:cs typeface="Arial"/>
              </a:rPr>
              <a:t>Web</a:t>
            </a:r>
            <a:r>
              <a:rPr sz="1200" b="1" spc="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Server	Application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Server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71409" y="3305378"/>
            <a:ext cx="7048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</a:t>
            </a:r>
            <a:r>
              <a:rPr sz="1200" b="1" dirty="0">
                <a:latin typeface="Arial"/>
                <a:cs typeface="Arial"/>
              </a:rPr>
              <a:t>ataba</a:t>
            </a:r>
            <a:r>
              <a:rPr sz="1200" b="1" spc="5" dirty="0">
                <a:latin typeface="Arial"/>
                <a:cs typeface="Arial"/>
              </a:rPr>
              <a:t>s</a:t>
            </a:r>
            <a:r>
              <a:rPr sz="1200" b="1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572000" y="2057400"/>
            <a:ext cx="5080" cy="184785"/>
          </a:xfrm>
          <a:custGeom>
            <a:avLst/>
            <a:gdLst/>
            <a:ahLst/>
            <a:cxnLst/>
            <a:rect l="l" t="t" r="r" b="b"/>
            <a:pathLst>
              <a:path w="5079" h="184785">
                <a:moveTo>
                  <a:pt x="4572" y="0"/>
                </a:moveTo>
                <a:lnTo>
                  <a:pt x="0" y="18440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00800" y="2133600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72000" y="2133600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953000" y="1905000"/>
            <a:ext cx="1447800" cy="5200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325"/>
              </a:spcBef>
            </a:pPr>
            <a:r>
              <a:rPr sz="1200" b="1" spc="-5" dirty="0">
                <a:latin typeface="Arial"/>
                <a:cs typeface="Arial"/>
              </a:rPr>
              <a:t>Service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3400" y="5257800"/>
            <a:ext cx="3175" cy="184785"/>
          </a:xfrm>
          <a:custGeom>
            <a:avLst/>
            <a:gdLst/>
            <a:ahLst/>
            <a:cxnLst/>
            <a:rect l="l" t="t" r="r" b="b"/>
            <a:pathLst>
              <a:path w="3175" h="184785">
                <a:moveTo>
                  <a:pt x="0" y="0"/>
                </a:moveTo>
                <a:lnTo>
                  <a:pt x="3048" y="18440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01951" y="5257800"/>
            <a:ext cx="3175" cy="184785"/>
          </a:xfrm>
          <a:custGeom>
            <a:avLst/>
            <a:gdLst/>
            <a:ahLst/>
            <a:cxnLst/>
            <a:rect l="l" t="t" r="r" b="b"/>
            <a:pathLst>
              <a:path w="3175" h="184785">
                <a:moveTo>
                  <a:pt x="0" y="0"/>
                </a:moveTo>
                <a:lnTo>
                  <a:pt x="3048" y="18440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05355" y="5334000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644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3400" y="5334000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85800" y="5105400"/>
            <a:ext cx="1019810" cy="2914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330"/>
              </a:spcBef>
            </a:pPr>
            <a:r>
              <a:rPr sz="1200" b="1" dirty="0">
                <a:latin typeface="Arial"/>
                <a:cs typeface="Arial"/>
              </a:rPr>
              <a:t>Client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side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534400" y="5181600"/>
            <a:ext cx="5080" cy="236220"/>
          </a:xfrm>
          <a:custGeom>
            <a:avLst/>
            <a:gdLst/>
            <a:ahLst/>
            <a:cxnLst/>
            <a:rect l="l" t="t" r="r" b="b"/>
            <a:pathLst>
              <a:path w="5079" h="236220">
                <a:moveTo>
                  <a:pt x="4572" y="0"/>
                </a:moveTo>
                <a:lnTo>
                  <a:pt x="0" y="23621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258061"/>
            <a:ext cx="5866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THE </a:t>
            </a:r>
            <a:r>
              <a:rPr sz="3600" spc="-15" dirty="0">
                <a:latin typeface="Calibri"/>
                <a:cs typeface="Calibri"/>
              </a:rPr>
              <a:t>PROCESS </a:t>
            </a:r>
            <a:r>
              <a:rPr sz="3600" spc="5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E-COMMERCE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416" y="1935479"/>
            <a:ext cx="6769608" cy="438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619125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0" dirty="0">
                <a:latin typeface="Calibri"/>
                <a:cs typeface="Calibri"/>
              </a:rPr>
              <a:t>E-Commerce</a:t>
            </a:r>
            <a:r>
              <a:rPr sz="5000" spc="-80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Categories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2904910"/>
            <a:ext cx="3299460" cy="97726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spc="-85" dirty="0">
                <a:latin typeface="Constantia"/>
                <a:cs typeface="Constantia"/>
              </a:rPr>
              <a:t>Two </a:t>
            </a:r>
            <a:r>
              <a:rPr sz="2600" dirty="0">
                <a:latin typeface="Constantia"/>
                <a:cs typeface="Constantia"/>
              </a:rPr>
              <a:t>major</a:t>
            </a:r>
            <a:r>
              <a:rPr sz="2600" spc="-229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categories</a:t>
            </a:r>
            <a:endParaRPr sz="2600">
              <a:latin typeface="Constantia"/>
              <a:cs typeface="Constantia"/>
            </a:endParaRPr>
          </a:p>
          <a:p>
            <a:pPr marL="285115" indent="-27305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dirty="0">
                <a:latin typeface="Constantia"/>
                <a:cs typeface="Constantia"/>
              </a:rPr>
              <a:t>Other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categories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91200" y="2133600"/>
            <a:ext cx="2887979" cy="316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14664" y="543834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6019" y="171399"/>
            <a:ext cx="3255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5" dirty="0">
                <a:latin typeface="Calibri"/>
                <a:cs typeface="Calibri"/>
              </a:rPr>
              <a:t>Table </a:t>
            </a:r>
            <a:r>
              <a:rPr sz="3600" spc="-5" dirty="0">
                <a:latin typeface="Calibri"/>
                <a:cs typeface="Calibri"/>
              </a:rPr>
              <a:t>of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Contents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2575" y="1129030"/>
            <a:ext cx="136525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5" dirty="0">
                <a:solidFill>
                  <a:srgbClr val="0AD0D9"/>
                </a:solidFill>
                <a:latin typeface="Constantia"/>
                <a:cs typeface="Constantia"/>
              </a:rPr>
              <a:t>1.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1883" y="1119886"/>
            <a:ext cx="27190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onstantia"/>
                <a:cs typeface="Constantia"/>
              </a:rPr>
              <a:t>E-Commerce</a:t>
            </a:r>
            <a:r>
              <a:rPr sz="1600" spc="-7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overview</a:t>
            </a:r>
            <a:endParaRPr sz="1600">
              <a:latin typeface="Constantia"/>
              <a:cs typeface="Constantia"/>
            </a:endParaRPr>
          </a:p>
          <a:p>
            <a:pPr marL="242570" lvl="1" indent="-230504">
              <a:lnSpc>
                <a:spcPct val="100000"/>
              </a:lnSpc>
              <a:buAutoNum type="arabicPeriod"/>
              <a:tabLst>
                <a:tab pos="243204" algn="l"/>
              </a:tabLst>
            </a:pPr>
            <a:r>
              <a:rPr sz="1600" spc="-5" dirty="0">
                <a:latin typeface="Constantia"/>
                <a:cs typeface="Constantia"/>
              </a:rPr>
              <a:t>Definition of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e-commerce</a:t>
            </a:r>
            <a:endParaRPr sz="1600">
              <a:latin typeface="Constantia"/>
              <a:cs typeface="Constantia"/>
            </a:endParaRPr>
          </a:p>
          <a:p>
            <a:pPr marL="277495" lvl="1" indent="-265430">
              <a:lnSpc>
                <a:spcPct val="100000"/>
              </a:lnSpc>
              <a:buAutoNum type="arabicPeriod"/>
              <a:tabLst>
                <a:tab pos="278130" algn="l"/>
              </a:tabLst>
            </a:pPr>
            <a:r>
              <a:rPr sz="1600" spc="-5" dirty="0">
                <a:latin typeface="Constantia"/>
                <a:cs typeface="Constantia"/>
              </a:rPr>
              <a:t>Brief history of</a:t>
            </a:r>
            <a:r>
              <a:rPr sz="1600" spc="-100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e-commerce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22575" y="2104770"/>
            <a:ext cx="170180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10" dirty="0">
                <a:solidFill>
                  <a:srgbClr val="0AD0D9"/>
                </a:solidFill>
                <a:latin typeface="Constantia"/>
                <a:cs typeface="Constantia"/>
              </a:rPr>
              <a:t>2.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1883" y="2095626"/>
            <a:ext cx="21374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onstantia"/>
                <a:cs typeface="Constantia"/>
              </a:rPr>
              <a:t>E-Commerce</a:t>
            </a:r>
            <a:r>
              <a:rPr sz="1600" spc="-10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categories</a:t>
            </a:r>
            <a:endParaRPr sz="1600">
              <a:latin typeface="Constantia"/>
              <a:cs typeface="Constantia"/>
            </a:endParaRPr>
          </a:p>
          <a:p>
            <a:pPr marL="273050" lvl="1" indent="-260985">
              <a:lnSpc>
                <a:spcPct val="100000"/>
              </a:lnSpc>
              <a:buAutoNum type="arabicPeriod"/>
              <a:tabLst>
                <a:tab pos="273685" algn="l"/>
              </a:tabLst>
            </a:pPr>
            <a:r>
              <a:rPr sz="1600" spc="-60" dirty="0">
                <a:latin typeface="Constantia"/>
                <a:cs typeface="Constantia"/>
              </a:rPr>
              <a:t>Two </a:t>
            </a:r>
            <a:r>
              <a:rPr sz="1600" spc="-5" dirty="0">
                <a:latin typeface="Constantia"/>
                <a:cs typeface="Constantia"/>
              </a:rPr>
              <a:t>major</a:t>
            </a:r>
            <a:r>
              <a:rPr sz="1600" spc="-114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categories</a:t>
            </a:r>
            <a:endParaRPr sz="1600">
              <a:latin typeface="Constantia"/>
              <a:cs typeface="Constantia"/>
            </a:endParaRPr>
          </a:p>
          <a:p>
            <a:pPr marL="312420" lvl="1" indent="-300355">
              <a:lnSpc>
                <a:spcPct val="100000"/>
              </a:lnSpc>
              <a:buAutoNum type="arabicPeriod"/>
              <a:tabLst>
                <a:tab pos="313055" algn="l"/>
              </a:tabLst>
            </a:pPr>
            <a:r>
              <a:rPr sz="1600" spc="-10" dirty="0">
                <a:latin typeface="Constantia"/>
                <a:cs typeface="Constantia"/>
              </a:rPr>
              <a:t>Other</a:t>
            </a:r>
            <a:r>
              <a:rPr sz="1600" spc="-11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categories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2575" y="3080130"/>
            <a:ext cx="163830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5" dirty="0">
                <a:solidFill>
                  <a:srgbClr val="0AD0D9"/>
                </a:solidFill>
                <a:latin typeface="Constantia"/>
                <a:cs typeface="Constantia"/>
              </a:rPr>
              <a:t>3.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1883" y="3070986"/>
            <a:ext cx="24549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onstantia"/>
                <a:cs typeface="Constantia"/>
              </a:rPr>
              <a:t>Benefits </a:t>
            </a:r>
            <a:r>
              <a:rPr sz="1600" spc="-5" dirty="0">
                <a:latin typeface="Constantia"/>
                <a:cs typeface="Constantia"/>
              </a:rPr>
              <a:t>of</a:t>
            </a:r>
            <a:r>
              <a:rPr sz="1600" spc="-80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e-commerce</a:t>
            </a:r>
            <a:endParaRPr sz="1600">
              <a:latin typeface="Constantia"/>
              <a:cs typeface="Constantia"/>
            </a:endParaRPr>
          </a:p>
          <a:p>
            <a:pPr marL="270510" lvl="1" indent="-258445">
              <a:lnSpc>
                <a:spcPct val="100000"/>
              </a:lnSpc>
              <a:buAutoNum type="arabicPeriod"/>
              <a:tabLst>
                <a:tab pos="271145" algn="l"/>
              </a:tabLst>
            </a:pPr>
            <a:r>
              <a:rPr sz="1600" spc="-5" dirty="0">
                <a:latin typeface="Constantia"/>
                <a:cs typeface="Constantia"/>
              </a:rPr>
              <a:t>Benefits </a:t>
            </a:r>
            <a:r>
              <a:rPr sz="1600" spc="-15" dirty="0">
                <a:latin typeface="Constantia"/>
                <a:cs typeface="Constantia"/>
              </a:rPr>
              <a:t>to</a:t>
            </a:r>
            <a:r>
              <a:rPr sz="1600" spc="-14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organizations</a:t>
            </a:r>
            <a:endParaRPr sz="1600">
              <a:latin typeface="Constantia"/>
              <a:cs typeface="Constantia"/>
            </a:endParaRPr>
          </a:p>
          <a:p>
            <a:pPr marL="305435" lvl="1" indent="-293370">
              <a:lnSpc>
                <a:spcPct val="100000"/>
              </a:lnSpc>
              <a:buAutoNum type="arabicPeriod"/>
              <a:tabLst>
                <a:tab pos="306070" algn="l"/>
              </a:tabLst>
            </a:pPr>
            <a:r>
              <a:rPr sz="1600" dirty="0">
                <a:latin typeface="Constantia"/>
                <a:cs typeface="Constantia"/>
              </a:rPr>
              <a:t>Benefits </a:t>
            </a:r>
            <a:r>
              <a:rPr sz="1600" spc="-15" dirty="0">
                <a:latin typeface="Constantia"/>
                <a:cs typeface="Constantia"/>
              </a:rPr>
              <a:t>to</a:t>
            </a:r>
            <a:r>
              <a:rPr sz="1600" spc="-14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consumers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2575" y="4055745"/>
            <a:ext cx="176530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0AD0D9"/>
                </a:solidFill>
                <a:latin typeface="Constantia"/>
                <a:cs typeface="Constantia"/>
              </a:rPr>
              <a:t>4.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32175" y="4046601"/>
            <a:ext cx="18903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tantia"/>
                <a:cs typeface="Constantia"/>
              </a:rPr>
              <a:t>Business</a:t>
            </a:r>
            <a:r>
              <a:rPr sz="1600" spc="-9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applications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2575" y="4543425"/>
            <a:ext cx="166370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dirty="0">
                <a:solidFill>
                  <a:srgbClr val="0AD0D9"/>
                </a:solidFill>
                <a:latin typeface="Constantia"/>
                <a:cs typeface="Constantia"/>
              </a:rPr>
              <a:t>5.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2175" y="4534280"/>
            <a:ext cx="1493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tantia"/>
                <a:cs typeface="Constantia"/>
              </a:rPr>
              <a:t>Online</a:t>
            </a:r>
            <a:r>
              <a:rPr sz="1600" spc="-7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shopping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22575" y="5031485"/>
            <a:ext cx="180975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00" spc="5" dirty="0">
                <a:solidFill>
                  <a:srgbClr val="0AD0D9"/>
                </a:solidFill>
                <a:latin typeface="Constantia"/>
                <a:cs typeface="Constantia"/>
              </a:rPr>
              <a:t>6.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32175" y="5022341"/>
            <a:ext cx="2463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onstantia"/>
                <a:cs typeface="Constantia"/>
              </a:rPr>
              <a:t>Interesting </a:t>
            </a:r>
            <a:r>
              <a:rPr sz="1600" spc="-5" dirty="0">
                <a:latin typeface="Constantia"/>
                <a:cs typeface="Constantia"/>
              </a:rPr>
              <a:t>facts and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figures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22575" y="5519115"/>
            <a:ext cx="16764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dirty="0">
                <a:solidFill>
                  <a:srgbClr val="0AD0D9"/>
                </a:solidFill>
                <a:latin typeface="Constantia"/>
                <a:cs typeface="Constantia"/>
              </a:rPr>
              <a:t>7.</a:t>
            </a:r>
            <a:endParaRPr sz="15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2175" y="5509971"/>
            <a:ext cx="2286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nstantia"/>
                <a:cs typeface="Constantia"/>
              </a:rPr>
              <a:t>Summary and</a:t>
            </a:r>
            <a:r>
              <a:rPr sz="1600" spc="-114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Conclusion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565404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85" dirty="0">
                <a:latin typeface="Calibri"/>
                <a:cs typeface="Calibri"/>
              </a:rPr>
              <a:t>Two </a:t>
            </a:r>
            <a:r>
              <a:rPr sz="5000" dirty="0">
                <a:latin typeface="Calibri"/>
                <a:cs typeface="Calibri"/>
              </a:rPr>
              <a:t>Major</a:t>
            </a:r>
            <a:r>
              <a:rPr sz="5000" spc="20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Categories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9921"/>
            <a:ext cx="7879080" cy="378967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7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b="1" spc="-5" dirty="0">
                <a:latin typeface="Constantia"/>
                <a:cs typeface="Constantia"/>
              </a:rPr>
              <a:t>Business-to-consumer </a:t>
            </a:r>
            <a:r>
              <a:rPr sz="2600" b="1" dirty="0">
                <a:latin typeface="Constantia"/>
                <a:cs typeface="Constantia"/>
              </a:rPr>
              <a:t>(B2C)</a:t>
            </a:r>
            <a:r>
              <a:rPr sz="2600" b="1" spc="-10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285750" marR="5080">
              <a:lnSpc>
                <a:spcPct val="100000"/>
              </a:lnSpc>
              <a:spcBef>
                <a:spcPts val="650"/>
              </a:spcBef>
            </a:pPr>
            <a:r>
              <a:rPr sz="2800" spc="-10" dirty="0">
                <a:latin typeface="Constantia"/>
                <a:cs typeface="Constantia"/>
              </a:rPr>
              <a:t>Online transactions </a:t>
            </a:r>
            <a:r>
              <a:rPr sz="2800" spc="-20" dirty="0">
                <a:latin typeface="Constantia"/>
                <a:cs typeface="Constantia"/>
              </a:rPr>
              <a:t>are </a:t>
            </a:r>
            <a:r>
              <a:rPr sz="2800" spc="-5" dirty="0">
                <a:latin typeface="Constantia"/>
                <a:cs typeface="Constantia"/>
              </a:rPr>
              <a:t>made </a:t>
            </a:r>
            <a:r>
              <a:rPr sz="2800" spc="-10" dirty="0">
                <a:latin typeface="Constantia"/>
                <a:cs typeface="Constantia"/>
              </a:rPr>
              <a:t>between</a:t>
            </a:r>
            <a:r>
              <a:rPr sz="2800" spc="-39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businesses  and </a:t>
            </a:r>
            <a:r>
              <a:rPr sz="2800" spc="-10" dirty="0">
                <a:latin typeface="Constantia"/>
                <a:cs typeface="Constantia"/>
              </a:rPr>
              <a:t>individual </a:t>
            </a:r>
            <a:r>
              <a:rPr sz="2800" spc="-15" dirty="0">
                <a:latin typeface="Constantia"/>
                <a:cs typeface="Constantia"/>
              </a:rPr>
              <a:t>consumers. </a:t>
            </a:r>
            <a:r>
              <a:rPr sz="2800" spc="-25" dirty="0">
                <a:latin typeface="Constantia"/>
                <a:cs typeface="Constantia"/>
              </a:rPr>
              <a:t>E.g. </a:t>
            </a:r>
            <a:r>
              <a:rPr sz="2800" spc="-10" dirty="0">
                <a:latin typeface="Constantia"/>
                <a:cs typeface="Constantia"/>
              </a:rPr>
              <a:t>Amazon.com,  </a:t>
            </a:r>
            <a:r>
              <a:rPr sz="2800" spc="-50" dirty="0">
                <a:latin typeface="Constantia"/>
                <a:cs typeface="Constantia"/>
              </a:rPr>
              <a:t>eBay.com.</a:t>
            </a:r>
            <a:endParaRPr sz="2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>
              <a:latin typeface="Times New Roman"/>
              <a:cs typeface="Times New Roman"/>
            </a:endParaRPr>
          </a:p>
          <a:p>
            <a:pPr marL="285750" indent="-273685">
              <a:lnSpc>
                <a:spcPct val="10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b="1" spc="-5" dirty="0">
                <a:latin typeface="Constantia"/>
                <a:cs typeface="Constantia"/>
              </a:rPr>
              <a:t>Business-to-business</a:t>
            </a:r>
            <a:r>
              <a:rPr sz="2600" b="1" spc="-9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(B2B):</a:t>
            </a:r>
            <a:endParaRPr sz="2600">
              <a:latin typeface="Constantia"/>
              <a:cs typeface="Constantia"/>
            </a:endParaRPr>
          </a:p>
          <a:p>
            <a:pPr marL="285750" marR="370840" indent="-26670">
              <a:lnSpc>
                <a:spcPct val="100000"/>
              </a:lnSpc>
              <a:spcBef>
                <a:spcPts val="655"/>
              </a:spcBef>
            </a:pPr>
            <a:r>
              <a:rPr sz="2800" spc="-5" dirty="0">
                <a:latin typeface="Constantia"/>
                <a:cs typeface="Constantia"/>
              </a:rPr>
              <a:t>Businesses </a:t>
            </a:r>
            <a:r>
              <a:rPr sz="2800" spc="-20" dirty="0">
                <a:latin typeface="Constantia"/>
                <a:cs typeface="Constantia"/>
              </a:rPr>
              <a:t>make </a:t>
            </a:r>
            <a:r>
              <a:rPr sz="2800" spc="-5" dirty="0">
                <a:latin typeface="Constantia"/>
                <a:cs typeface="Constantia"/>
              </a:rPr>
              <a:t>online </a:t>
            </a:r>
            <a:r>
              <a:rPr sz="2800" spc="-10" dirty="0">
                <a:latin typeface="Constantia"/>
                <a:cs typeface="Constantia"/>
              </a:rPr>
              <a:t>transactions </a:t>
            </a:r>
            <a:r>
              <a:rPr sz="2800" spc="-5" dirty="0">
                <a:latin typeface="Constantia"/>
                <a:cs typeface="Constantia"/>
              </a:rPr>
              <a:t>with</a:t>
            </a:r>
            <a:r>
              <a:rPr sz="2800" spc="-39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other  </a:t>
            </a:r>
            <a:r>
              <a:rPr sz="2800" spc="-10" dirty="0">
                <a:latin typeface="Constantia"/>
                <a:cs typeface="Constantia"/>
              </a:rPr>
              <a:t>businesses.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439039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latin typeface="Calibri"/>
                <a:cs typeface="Calibri"/>
              </a:rPr>
              <a:t>Other</a:t>
            </a:r>
            <a:r>
              <a:rPr sz="5000" spc="-7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Categories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8779"/>
            <a:ext cx="5052060" cy="9766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i="1" spc="-10" dirty="0">
                <a:latin typeface="Constantia"/>
                <a:cs typeface="Constantia"/>
              </a:rPr>
              <a:t>Consumer-to-consumer</a:t>
            </a:r>
            <a:r>
              <a:rPr sz="2600" i="1" spc="-45" dirty="0">
                <a:latin typeface="Constantia"/>
                <a:cs typeface="Constantia"/>
              </a:rPr>
              <a:t> </a:t>
            </a:r>
            <a:r>
              <a:rPr sz="2600" i="1" dirty="0">
                <a:latin typeface="Constantia"/>
                <a:cs typeface="Constantia"/>
              </a:rPr>
              <a:t>(C2C)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10" dirty="0">
                <a:latin typeface="Constantia"/>
                <a:cs typeface="Constantia"/>
              </a:rPr>
              <a:t>Mobile </a:t>
            </a:r>
            <a:r>
              <a:rPr sz="2600" spc="-20" dirty="0">
                <a:latin typeface="Constantia"/>
                <a:cs typeface="Constantia"/>
              </a:rPr>
              <a:t>commerce</a:t>
            </a:r>
            <a:r>
              <a:rPr sz="2600" spc="-2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(m-commerce)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9200" y="3124200"/>
            <a:ext cx="3810000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33664" y="620003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625284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0" dirty="0">
                <a:latin typeface="Calibri"/>
                <a:cs typeface="Calibri"/>
              </a:rPr>
              <a:t>Benefits </a:t>
            </a:r>
            <a:r>
              <a:rPr sz="5000" spc="-5" dirty="0">
                <a:latin typeface="Calibri"/>
                <a:cs typeface="Calibri"/>
              </a:rPr>
              <a:t>of</a:t>
            </a:r>
            <a:r>
              <a:rPr sz="5000" spc="-6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E-Commerce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868779"/>
            <a:ext cx="3827779" cy="9766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dirty="0">
                <a:latin typeface="Constantia"/>
                <a:cs typeface="Constantia"/>
              </a:rPr>
              <a:t>Benefits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2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organizations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dirty="0">
                <a:latin typeface="Constantia"/>
                <a:cs typeface="Constantia"/>
              </a:rPr>
              <a:t>Benefits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2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consumers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9600" y="3810000"/>
            <a:ext cx="4047744" cy="2801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09864" y="612383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639254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0" dirty="0">
                <a:latin typeface="Calibri"/>
                <a:cs typeface="Calibri"/>
              </a:rPr>
              <a:t>Benefits </a:t>
            </a:r>
            <a:r>
              <a:rPr sz="5000" spc="-25" dirty="0">
                <a:latin typeface="Calibri"/>
                <a:cs typeface="Calibri"/>
              </a:rPr>
              <a:t>to</a:t>
            </a:r>
            <a:r>
              <a:rPr sz="5000" spc="-50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organizations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8779"/>
            <a:ext cx="4393565" cy="24034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dirty="0">
                <a:latin typeface="Constantia"/>
                <a:cs typeface="Constantia"/>
              </a:rPr>
              <a:t>Global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reach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10" dirty="0">
                <a:latin typeface="Constantia"/>
                <a:cs typeface="Constantia"/>
              </a:rPr>
              <a:t>Cost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reduction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Extended </a:t>
            </a:r>
            <a:r>
              <a:rPr sz="2600" dirty="0">
                <a:latin typeface="Constantia"/>
                <a:cs typeface="Constantia"/>
              </a:rPr>
              <a:t>hours: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24/7/365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10" dirty="0">
                <a:latin typeface="Constantia"/>
                <a:cs typeface="Constantia"/>
              </a:rPr>
              <a:t>Customization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20" dirty="0">
                <a:latin typeface="Constantia"/>
                <a:cs typeface="Constantia"/>
              </a:rPr>
              <a:t>Improved </a:t>
            </a:r>
            <a:r>
              <a:rPr sz="2600" spc="-5" dirty="0">
                <a:latin typeface="Constantia"/>
                <a:cs typeface="Constantia"/>
              </a:rPr>
              <a:t>customer</a:t>
            </a:r>
            <a:r>
              <a:rPr sz="2600" spc="-2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relations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575310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0" dirty="0">
                <a:latin typeface="Calibri"/>
                <a:cs typeface="Calibri"/>
              </a:rPr>
              <a:t>Benefits </a:t>
            </a:r>
            <a:r>
              <a:rPr sz="5000" spc="-25" dirty="0">
                <a:latin typeface="Calibri"/>
                <a:cs typeface="Calibri"/>
              </a:rPr>
              <a:t>to</a:t>
            </a:r>
            <a:r>
              <a:rPr sz="5000" spc="-60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consumers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868779"/>
            <a:ext cx="4619625" cy="19278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25" dirty="0">
                <a:latin typeface="Constantia"/>
                <a:cs typeface="Constantia"/>
              </a:rPr>
              <a:t>More </a:t>
            </a:r>
            <a:r>
              <a:rPr sz="2600" spc="-5" dirty="0">
                <a:latin typeface="Constantia"/>
                <a:cs typeface="Constantia"/>
              </a:rPr>
              <a:t>products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3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services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Cheaper products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3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services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dirty="0">
                <a:latin typeface="Constantia"/>
                <a:cs typeface="Constantia"/>
              </a:rPr>
              <a:t>Instant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delivery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Information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availability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708736"/>
            <a:ext cx="4067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Business</a:t>
            </a:r>
            <a:r>
              <a:rPr sz="3600" b="1" spc="-75" dirty="0">
                <a:latin typeface="Calibri"/>
                <a:cs typeface="Calibri"/>
              </a:rPr>
              <a:t> </a:t>
            </a:r>
            <a:r>
              <a:rPr sz="3600" b="1" spc="-5" dirty="0">
                <a:latin typeface="Calibri"/>
                <a:cs typeface="Calibri"/>
              </a:rPr>
              <a:t>applications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868779"/>
            <a:ext cx="5393055" cy="30772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409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dirty="0">
                <a:latin typeface="Constantia"/>
                <a:cs typeface="Constantia"/>
              </a:rPr>
              <a:t>Email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dirty="0">
                <a:latin typeface="Constantia"/>
                <a:cs typeface="Constantia"/>
              </a:rPr>
              <a:t>Instant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messaging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Online shopping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order</a:t>
            </a:r>
            <a:r>
              <a:rPr sz="2600" spc="-409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tracking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Online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banking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Shopping cart</a:t>
            </a:r>
            <a:r>
              <a:rPr sz="2600" spc="-1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software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25" dirty="0">
                <a:latin typeface="Constantia"/>
                <a:cs typeface="Constantia"/>
              </a:rPr>
              <a:t>Teleconferencing</a:t>
            </a:r>
            <a:endParaRPr sz="26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Electronic</a:t>
            </a:r>
            <a:r>
              <a:rPr sz="2600" spc="-1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tickets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426847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latin typeface="Calibri"/>
                <a:cs typeface="Calibri"/>
              </a:rPr>
              <a:t>Online</a:t>
            </a:r>
            <a:r>
              <a:rPr sz="5000" spc="-85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Shopping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907794"/>
            <a:ext cx="7743825" cy="236474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5750" marR="153035" indent="-273685" algn="just">
              <a:lnSpc>
                <a:spcPts val="2810"/>
              </a:lnSpc>
              <a:spcBef>
                <a:spcPts val="45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Online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shopping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process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buying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goods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 services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from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merchants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who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sell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Internet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AD0D9"/>
              </a:buClr>
              <a:buFont typeface="Wingdings 2"/>
              <a:buChar char=""/>
            </a:pPr>
            <a:endParaRPr sz="3450">
              <a:latin typeface="Times New Roman"/>
              <a:cs typeface="Times New Roman"/>
            </a:endParaRPr>
          </a:p>
          <a:p>
            <a:pPr marL="285750" marR="5080" indent="-273685" algn="just">
              <a:lnSpc>
                <a:spcPct val="9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5" dirty="0">
                <a:latin typeface="Constantia"/>
                <a:cs typeface="Constantia"/>
              </a:rPr>
              <a:t>Online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consumers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are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evenly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split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between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men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 </a:t>
            </a:r>
            <a:r>
              <a:rPr sz="2600" spc="-10" dirty="0">
                <a:latin typeface="Constantia"/>
                <a:cs typeface="Constantia"/>
              </a:rPr>
              <a:t>women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tend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to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better</a:t>
            </a:r>
            <a:r>
              <a:rPr sz="2600" spc="-18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educated,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younger,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  </a:t>
            </a:r>
            <a:r>
              <a:rPr sz="2600" spc="-15" dirty="0">
                <a:latin typeface="Constantia"/>
                <a:cs typeface="Constantia"/>
              </a:rPr>
              <a:t>more </a:t>
            </a:r>
            <a:r>
              <a:rPr sz="2600" spc="25" dirty="0">
                <a:latin typeface="Constantia"/>
                <a:cs typeface="Constantia"/>
              </a:rPr>
              <a:t>affluent </a:t>
            </a:r>
            <a:r>
              <a:rPr sz="2600" spc="-5" dirty="0">
                <a:latin typeface="Constantia"/>
                <a:cs typeface="Constantia"/>
              </a:rPr>
              <a:t>than the</a:t>
            </a:r>
            <a:r>
              <a:rPr sz="2600" spc="-48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general </a:t>
            </a:r>
            <a:r>
              <a:rPr sz="2600" spc="-5" dirty="0">
                <a:latin typeface="Constantia"/>
                <a:cs typeface="Constantia"/>
              </a:rPr>
              <a:t>population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4497" y="1032509"/>
            <a:ext cx="625157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latin typeface="Calibri"/>
                <a:cs typeface="Calibri"/>
              </a:rPr>
              <a:t>Online Shopping</a:t>
            </a:r>
            <a:r>
              <a:rPr sz="5000" spc="-80" dirty="0">
                <a:latin typeface="Calibri"/>
                <a:cs typeface="Calibri"/>
              </a:rPr>
              <a:t> </a:t>
            </a:r>
            <a:r>
              <a:rPr sz="5000" spc="-15" dirty="0">
                <a:latin typeface="Calibri"/>
                <a:cs typeface="Calibri"/>
              </a:rPr>
              <a:t>(cont)..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5575" y="2446557"/>
            <a:ext cx="4199255" cy="22599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3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spc="-10" dirty="0">
                <a:latin typeface="Constantia"/>
                <a:cs typeface="Constantia"/>
              </a:rPr>
              <a:t>Advantages:</a:t>
            </a:r>
            <a:endParaRPr sz="26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24-hour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access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Ability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0" dirty="0">
                <a:latin typeface="Constantia"/>
                <a:cs typeface="Constantia"/>
              </a:rPr>
              <a:t>comparison</a:t>
            </a:r>
            <a:r>
              <a:rPr sz="2400" spc="-3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shop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The in-home</a:t>
            </a:r>
            <a:r>
              <a:rPr sz="2400" spc="-1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privacy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25" dirty="0">
                <a:latin typeface="Constantia"/>
                <a:cs typeface="Constantia"/>
              </a:rPr>
              <a:t>Variety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8600" y="2895600"/>
            <a:ext cx="3429000" cy="342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9740" y="604763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625221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5" dirty="0">
                <a:latin typeface="Calibri"/>
                <a:cs typeface="Calibri"/>
              </a:rPr>
              <a:t>Online Shopping</a:t>
            </a:r>
            <a:r>
              <a:rPr sz="5000" spc="-75" dirty="0">
                <a:latin typeface="Calibri"/>
                <a:cs typeface="Calibri"/>
              </a:rPr>
              <a:t> </a:t>
            </a:r>
            <a:r>
              <a:rPr sz="5000" spc="-15" dirty="0">
                <a:latin typeface="Calibri"/>
                <a:cs typeface="Calibri"/>
              </a:rPr>
              <a:t>(cont)..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947418"/>
            <a:ext cx="6758940" cy="3014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30" dirty="0">
                <a:latin typeface="Constantia"/>
                <a:cs typeface="Constantia"/>
              </a:rPr>
              <a:t>Favourite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websites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for</a:t>
            </a:r>
            <a:r>
              <a:rPr sz="2600" spc="-1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shopping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include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those  featuring:</a:t>
            </a:r>
            <a:endParaRPr sz="26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25" dirty="0">
                <a:latin typeface="Constantia"/>
                <a:cs typeface="Constantia"/>
              </a:rPr>
              <a:t>Event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tickets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Online periodicals</a:t>
            </a:r>
            <a:r>
              <a:rPr sz="2400" spc="-2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subscription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20" dirty="0">
                <a:latin typeface="Constantia"/>
                <a:cs typeface="Constantia"/>
              </a:rPr>
              <a:t>Flowers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gifts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Consumer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electronics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0" dirty="0">
                <a:latin typeface="Constantia"/>
                <a:cs typeface="Constantia"/>
              </a:rPr>
              <a:t>Travel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3430" y="376173"/>
            <a:ext cx="3515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Online Shopping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(cont)..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3600" y="1143000"/>
            <a:ext cx="5029200" cy="494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57094" y="6197600"/>
            <a:ext cx="4666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How do </a:t>
            </a:r>
            <a:r>
              <a:rPr sz="2800" b="1" spc="-15" dirty="0">
                <a:latin typeface="Arial"/>
                <a:cs typeface="Arial"/>
              </a:rPr>
              <a:t>you </a:t>
            </a:r>
            <a:r>
              <a:rPr sz="2800" b="1" spc="-10" dirty="0">
                <a:latin typeface="Arial"/>
                <a:cs typeface="Arial"/>
              </a:rPr>
              <a:t>buy</a:t>
            </a:r>
            <a:r>
              <a:rPr sz="2800" b="1" spc="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something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1594" y="559074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591439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0" dirty="0">
                <a:latin typeface="Calibri"/>
                <a:cs typeface="Calibri"/>
              </a:rPr>
              <a:t>E-Commerce</a:t>
            </a:r>
            <a:r>
              <a:rPr sz="5000" spc="-95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Overview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2372457"/>
            <a:ext cx="4431030" cy="97663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20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dirty="0">
                <a:latin typeface="Constantia"/>
                <a:cs typeface="Constantia"/>
              </a:rPr>
              <a:t>Definition of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E-Commerce</a:t>
            </a:r>
            <a:endParaRPr sz="2600">
              <a:latin typeface="Constantia"/>
              <a:cs typeface="Constantia"/>
            </a:endParaRPr>
          </a:p>
          <a:p>
            <a:pPr marL="285115" indent="-27305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spc="-5" dirty="0">
                <a:latin typeface="Constantia"/>
                <a:cs typeface="Constantia"/>
              </a:rPr>
              <a:t>Brief </a:t>
            </a:r>
            <a:r>
              <a:rPr sz="2600" dirty="0">
                <a:latin typeface="Constantia"/>
                <a:cs typeface="Constantia"/>
              </a:rPr>
              <a:t>History of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E-Commerce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67400" y="3657600"/>
            <a:ext cx="2924555" cy="2915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38464" y="612383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777684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25" dirty="0">
                <a:latin typeface="Calibri"/>
                <a:cs typeface="Calibri"/>
              </a:rPr>
              <a:t>Interesting Facts </a:t>
            </a:r>
            <a:r>
              <a:rPr sz="5000" dirty="0">
                <a:latin typeface="Calibri"/>
                <a:cs typeface="Calibri"/>
              </a:rPr>
              <a:t>and </a:t>
            </a:r>
            <a:r>
              <a:rPr sz="5000" spc="-20" dirty="0">
                <a:latin typeface="Calibri"/>
                <a:cs typeface="Calibri"/>
              </a:rPr>
              <a:t>Statistics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764660"/>
            <a:ext cx="7053580" cy="1097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>
              <a:lnSpc>
                <a:spcPts val="2375"/>
              </a:lnSpc>
              <a:spcBef>
                <a:spcPts val="95"/>
              </a:spcBef>
            </a:pPr>
            <a:r>
              <a:rPr sz="2200" spc="-20" dirty="0">
                <a:latin typeface="Constantia"/>
                <a:cs typeface="Constantia"/>
              </a:rPr>
              <a:t>account</a:t>
            </a:r>
            <a:endParaRPr sz="2200">
              <a:latin typeface="Constantia"/>
              <a:cs typeface="Constantia"/>
            </a:endParaRPr>
          </a:p>
          <a:p>
            <a:pPr marL="287020" indent="-274955">
              <a:lnSpc>
                <a:spcPts val="2110"/>
              </a:lnSpc>
              <a:buClr>
                <a:srgbClr val="0AD0D9"/>
              </a:buClr>
              <a:buSzPct val="93181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2200" spc="-5" dirty="0">
                <a:latin typeface="Constantia"/>
                <a:cs typeface="Constantia"/>
              </a:rPr>
              <a:t>In India it is 10</a:t>
            </a:r>
            <a:r>
              <a:rPr sz="2200" spc="-22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sec</a:t>
            </a:r>
            <a:endParaRPr sz="2200">
              <a:latin typeface="Constantia"/>
              <a:cs typeface="Constantia"/>
            </a:endParaRPr>
          </a:p>
          <a:p>
            <a:pPr marL="287020" indent="-274955">
              <a:lnSpc>
                <a:spcPts val="1850"/>
              </a:lnSpc>
              <a:buClr>
                <a:srgbClr val="0AD0D9"/>
              </a:buClr>
              <a:buSzPct val="93181"/>
              <a:buFont typeface="Wingdings 2"/>
              <a:buChar char=""/>
              <a:tabLst>
                <a:tab pos="287020" algn="l"/>
                <a:tab pos="287655" algn="l"/>
              </a:tabLst>
            </a:pPr>
            <a:r>
              <a:rPr sz="2200" spc="-10" dirty="0">
                <a:latin typeface="Constantia"/>
                <a:cs typeface="Constantia"/>
              </a:rPr>
              <a:t>Almost</a:t>
            </a:r>
            <a:r>
              <a:rPr sz="2200" spc="-5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20</a:t>
            </a:r>
            <a:r>
              <a:rPr sz="2200" spc="-3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per</a:t>
            </a:r>
            <a:r>
              <a:rPr sz="2200" spc="-145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cent</a:t>
            </a:r>
            <a:r>
              <a:rPr sz="2200" spc="-12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of</a:t>
            </a:r>
            <a:r>
              <a:rPr sz="2200" spc="5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Indians</a:t>
            </a:r>
            <a:r>
              <a:rPr sz="2200" spc="-60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make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three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or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more</a:t>
            </a:r>
            <a:r>
              <a:rPr sz="2200" spc="-12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online</a:t>
            </a:r>
            <a:endParaRPr sz="2200">
              <a:latin typeface="Constantia"/>
              <a:cs typeface="Constantia"/>
            </a:endParaRPr>
          </a:p>
          <a:p>
            <a:pPr marL="287020">
              <a:lnSpc>
                <a:spcPts val="2110"/>
              </a:lnSpc>
            </a:pPr>
            <a:r>
              <a:rPr sz="2200" spc="-10" dirty="0">
                <a:latin typeface="Constantia"/>
                <a:cs typeface="Constantia"/>
              </a:rPr>
              <a:t>purchases </a:t>
            </a:r>
            <a:r>
              <a:rPr sz="2200" spc="-5" dirty="0">
                <a:latin typeface="Constantia"/>
                <a:cs typeface="Constantia"/>
              </a:rPr>
              <a:t>per month </a:t>
            </a:r>
            <a:r>
              <a:rPr sz="2200" spc="-10" dirty="0">
                <a:latin typeface="Constantia"/>
                <a:cs typeface="Constantia"/>
              </a:rPr>
              <a:t>(till</a:t>
            </a:r>
            <a:r>
              <a:rPr sz="2200" spc="-210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2014).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039105"/>
            <a:ext cx="48387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onstantia"/>
                <a:cs typeface="Constantia"/>
              </a:rPr>
              <a:t>In </a:t>
            </a:r>
            <a:r>
              <a:rPr sz="2200" spc="-10" dirty="0">
                <a:latin typeface="Constantia"/>
                <a:cs typeface="Constantia"/>
              </a:rPr>
              <a:t>future </a:t>
            </a:r>
            <a:r>
              <a:rPr sz="2200" spc="-5" dirty="0">
                <a:latin typeface="Constantia"/>
                <a:cs typeface="Constantia"/>
              </a:rPr>
              <a:t>it </a:t>
            </a:r>
            <a:r>
              <a:rPr sz="2200" spc="-10" dirty="0">
                <a:latin typeface="Constantia"/>
                <a:cs typeface="Constantia"/>
              </a:rPr>
              <a:t>must</a:t>
            </a:r>
            <a:r>
              <a:rPr sz="2200" spc="-254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increases…………………….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1905000"/>
            <a:ext cx="7467600" cy="1662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540" y="3563492"/>
            <a:ext cx="81197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indent="-274955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3181"/>
              <a:buFont typeface="Wingdings 2"/>
              <a:buChar char=""/>
              <a:tabLst>
                <a:tab pos="312420" algn="l"/>
                <a:tab pos="313055" algn="l"/>
              </a:tabLst>
            </a:pPr>
            <a:r>
              <a:rPr sz="2200" spc="-20" dirty="0">
                <a:latin typeface="Constantia"/>
                <a:cs typeface="Constantia"/>
              </a:rPr>
              <a:t>Every</a:t>
            </a:r>
            <a:r>
              <a:rPr sz="2200" spc="-6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1.2</a:t>
            </a:r>
            <a:r>
              <a:rPr sz="2200" spc="-40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seconds,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a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Canadian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makes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a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purchase</a:t>
            </a:r>
            <a:r>
              <a:rPr sz="2200" spc="-10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with</a:t>
            </a:r>
            <a:r>
              <a:rPr sz="2200" spc="-4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their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spc="-165" dirty="0">
                <a:latin typeface="Constantia"/>
                <a:cs typeface="Constantia"/>
              </a:rPr>
              <a:t>PayP</a:t>
            </a:r>
            <a:r>
              <a:rPr sz="2700" spc="-247" baseline="-16975" dirty="0">
                <a:latin typeface="Arial"/>
                <a:cs typeface="Arial"/>
              </a:rPr>
              <a:t>8</a:t>
            </a:r>
            <a:r>
              <a:rPr sz="2200" spc="-165" dirty="0">
                <a:latin typeface="Constantia"/>
                <a:cs typeface="Constantia"/>
              </a:rPr>
              <a:t>al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6557009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>
                <a:latin typeface="Calibri"/>
                <a:cs typeface="Calibri"/>
              </a:rPr>
              <a:t>Summary and</a:t>
            </a:r>
            <a:r>
              <a:rPr sz="5000" spc="-9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Conclusion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69693"/>
            <a:ext cx="7983855" cy="36957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85750" marR="5080" indent="-273685">
              <a:lnSpc>
                <a:spcPts val="2690"/>
              </a:lnSpc>
              <a:spcBef>
                <a:spcPts val="740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6385" algn="l"/>
              </a:tabLst>
            </a:pP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Internet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has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lead</a:t>
            </a:r>
            <a:r>
              <a:rPr sz="2800" spc="-2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to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birth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evolution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E-  </a:t>
            </a:r>
            <a:r>
              <a:rPr sz="2800" spc="-20" dirty="0">
                <a:latin typeface="Constantia"/>
                <a:cs typeface="Constantia"/>
              </a:rPr>
              <a:t>commerce. E-commerce </a:t>
            </a:r>
            <a:r>
              <a:rPr sz="2800" spc="-5" dirty="0">
                <a:latin typeface="Constantia"/>
                <a:cs typeface="Constantia"/>
              </a:rPr>
              <a:t>has </a:t>
            </a:r>
            <a:r>
              <a:rPr sz="2800" spc="-25" dirty="0">
                <a:latin typeface="Constantia"/>
                <a:cs typeface="Constantia"/>
              </a:rPr>
              <a:t>now </a:t>
            </a:r>
            <a:r>
              <a:rPr sz="2800" spc="-10" dirty="0">
                <a:latin typeface="Constantia"/>
                <a:cs typeface="Constantia"/>
              </a:rPr>
              <a:t>become </a:t>
            </a:r>
            <a:r>
              <a:rPr sz="2800" spc="-5" dirty="0">
                <a:latin typeface="Constantia"/>
                <a:cs typeface="Constantia"/>
              </a:rPr>
              <a:t>a </a:t>
            </a:r>
            <a:r>
              <a:rPr sz="2800" spc="-20" dirty="0">
                <a:latin typeface="Constantia"/>
                <a:cs typeface="Constantia"/>
              </a:rPr>
              <a:t>key  </a:t>
            </a:r>
            <a:r>
              <a:rPr sz="2800" spc="-10" dirty="0">
                <a:latin typeface="Constantia"/>
                <a:cs typeface="Constantia"/>
              </a:rPr>
              <a:t>component </a:t>
            </a:r>
            <a:r>
              <a:rPr sz="2800" spc="-5" dirty="0">
                <a:latin typeface="Constantia"/>
                <a:cs typeface="Constantia"/>
              </a:rPr>
              <a:t>of </a:t>
            </a:r>
            <a:r>
              <a:rPr sz="2800" spc="-15" dirty="0">
                <a:latin typeface="Constantia"/>
                <a:cs typeface="Constantia"/>
              </a:rPr>
              <a:t>many </a:t>
            </a:r>
            <a:r>
              <a:rPr sz="2800" spc="-5" dirty="0">
                <a:latin typeface="Constantia"/>
                <a:cs typeface="Constantia"/>
              </a:rPr>
              <a:t>organizations in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15" dirty="0">
                <a:latin typeface="Constantia"/>
                <a:cs typeface="Constantia"/>
              </a:rPr>
              <a:t>daily  </a:t>
            </a:r>
            <a:r>
              <a:rPr sz="2800" spc="-5" dirty="0">
                <a:latin typeface="Constantia"/>
                <a:cs typeface="Constantia"/>
              </a:rPr>
              <a:t>running of </a:t>
            </a:r>
            <a:r>
              <a:rPr sz="2800" spc="-10" dirty="0">
                <a:latin typeface="Constantia"/>
                <a:cs typeface="Constantia"/>
              </a:rPr>
              <a:t>their</a:t>
            </a:r>
            <a:r>
              <a:rPr sz="2800" spc="-1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business.</a:t>
            </a:r>
            <a:endParaRPr sz="28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AD0D9"/>
              </a:buClr>
              <a:buFont typeface="Wingdings 2"/>
              <a:buChar char=""/>
            </a:pPr>
            <a:endParaRPr sz="3500">
              <a:latin typeface="Times New Roman"/>
              <a:cs typeface="Times New Roman"/>
            </a:endParaRPr>
          </a:p>
          <a:p>
            <a:pPr marL="285750" marR="186055" indent="-273685">
              <a:lnSpc>
                <a:spcPct val="80000"/>
              </a:lnSpc>
              <a:buClr>
                <a:srgbClr val="0AD0D9"/>
              </a:buClr>
              <a:buSzPct val="94642"/>
              <a:buFont typeface="Wingdings 2"/>
              <a:buChar char=""/>
              <a:tabLst>
                <a:tab pos="286385" algn="l"/>
              </a:tabLst>
            </a:pPr>
            <a:r>
              <a:rPr sz="2800" spc="-5" dirty="0">
                <a:latin typeface="Constantia"/>
                <a:cs typeface="Constantia"/>
              </a:rPr>
              <a:t>As </a:t>
            </a:r>
            <a:r>
              <a:rPr sz="2800" spc="-10" dirty="0">
                <a:latin typeface="Constantia"/>
                <a:cs typeface="Constantia"/>
              </a:rPr>
              <a:t>the Internet </a:t>
            </a:r>
            <a:r>
              <a:rPr sz="2800" spc="-5" dirty="0">
                <a:latin typeface="Constantia"/>
                <a:cs typeface="Constantia"/>
              </a:rPr>
              <a:t>and in </a:t>
            </a:r>
            <a:r>
              <a:rPr sz="2800" spc="-10" dirty="0">
                <a:latin typeface="Constantia"/>
                <a:cs typeface="Constantia"/>
              </a:rPr>
              <a:t>turn </a:t>
            </a:r>
            <a:r>
              <a:rPr sz="2800" spc="-20" dirty="0">
                <a:latin typeface="Constantia"/>
                <a:cs typeface="Constantia"/>
              </a:rPr>
              <a:t>E-commerce </a:t>
            </a:r>
            <a:r>
              <a:rPr sz="2800" spc="-5" dirty="0">
                <a:latin typeface="Constantia"/>
                <a:cs typeface="Constantia"/>
              </a:rPr>
              <a:t>has  </a:t>
            </a:r>
            <a:r>
              <a:rPr sz="2800" spc="-10" dirty="0">
                <a:latin typeface="Constantia"/>
                <a:cs typeface="Constantia"/>
              </a:rPr>
              <a:t>developed,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continues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to</a:t>
            </a:r>
            <a:r>
              <a:rPr sz="2800" spc="-140" dirty="0">
                <a:latin typeface="Constantia"/>
                <a:cs typeface="Constantia"/>
              </a:rPr>
              <a:t> </a:t>
            </a:r>
            <a:r>
              <a:rPr sz="2800" spc="-30" dirty="0">
                <a:latin typeface="Constantia"/>
                <a:cs typeface="Constantia"/>
              </a:rPr>
              <a:t>evolve</a:t>
            </a:r>
            <a:r>
              <a:rPr sz="2800" spc="-1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75" dirty="0">
                <a:latin typeface="Constantia"/>
                <a:cs typeface="Constantia"/>
              </a:rPr>
              <a:t>grow,</a:t>
            </a:r>
            <a:r>
              <a:rPr sz="2800" spc="-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it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is  </a:t>
            </a:r>
            <a:r>
              <a:rPr sz="2800" spc="-5" dirty="0">
                <a:latin typeface="Constantia"/>
                <a:cs typeface="Constantia"/>
              </a:rPr>
              <a:t>vital that </a:t>
            </a:r>
            <a:r>
              <a:rPr sz="2800" spc="-15" dirty="0">
                <a:latin typeface="Constantia"/>
                <a:cs typeface="Constantia"/>
              </a:rPr>
              <a:t>any </a:t>
            </a:r>
            <a:r>
              <a:rPr sz="2800" spc="-5" dirty="0">
                <a:latin typeface="Constantia"/>
                <a:cs typeface="Constantia"/>
              </a:rPr>
              <a:t>organization, in </a:t>
            </a:r>
            <a:r>
              <a:rPr sz="2800" spc="-15" dirty="0">
                <a:latin typeface="Constantia"/>
                <a:cs typeface="Constantia"/>
              </a:rPr>
              <a:t>any </a:t>
            </a:r>
            <a:r>
              <a:rPr sz="2800" spc="-10" dirty="0">
                <a:latin typeface="Constantia"/>
                <a:cs typeface="Constantia"/>
              </a:rPr>
              <a:t>particular  </a:t>
            </a:r>
            <a:r>
              <a:rPr sz="2800" spc="-30" dirty="0">
                <a:latin typeface="Constantia"/>
                <a:cs typeface="Constantia"/>
              </a:rPr>
              <a:t>industry, </a:t>
            </a:r>
            <a:r>
              <a:rPr sz="2800" spc="-10" dirty="0">
                <a:latin typeface="Constantia"/>
                <a:cs typeface="Constantia"/>
              </a:rPr>
              <a:t>must base </a:t>
            </a:r>
            <a:r>
              <a:rPr sz="2800" spc="-5" dirty="0">
                <a:latin typeface="Constantia"/>
                <a:cs typeface="Constantia"/>
              </a:rPr>
              <a:t>its </a:t>
            </a:r>
            <a:r>
              <a:rPr sz="2800" spc="-15" dirty="0">
                <a:latin typeface="Constantia"/>
                <a:cs typeface="Constantia"/>
              </a:rPr>
              <a:t>strategic </a:t>
            </a:r>
            <a:r>
              <a:rPr sz="2800" spc="-5" dirty="0">
                <a:latin typeface="Constantia"/>
                <a:cs typeface="Constantia"/>
              </a:rPr>
              <a:t>planning </a:t>
            </a:r>
            <a:r>
              <a:rPr sz="2800" spc="-10" dirty="0">
                <a:latin typeface="Constantia"/>
                <a:cs typeface="Constantia"/>
              </a:rPr>
              <a:t>around  </a:t>
            </a:r>
            <a:r>
              <a:rPr sz="2800" spc="-5" dirty="0">
                <a:latin typeface="Constantia"/>
                <a:cs typeface="Constantia"/>
              </a:rPr>
              <a:t>such a </a:t>
            </a:r>
            <a:r>
              <a:rPr sz="2800" spc="-15" dirty="0">
                <a:latin typeface="Constantia"/>
                <a:cs typeface="Constantia"/>
              </a:rPr>
              <a:t>rapidly </a:t>
            </a:r>
            <a:r>
              <a:rPr sz="2800" spc="-20" dirty="0">
                <a:latin typeface="Constantia"/>
                <a:cs typeface="Constantia"/>
              </a:rPr>
              <a:t>growing</a:t>
            </a:r>
            <a:r>
              <a:rPr sz="2800" spc="-30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medium.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530097"/>
            <a:ext cx="86493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4120" algn="l"/>
                <a:tab pos="3280410" algn="l"/>
              </a:tabLst>
            </a:pPr>
            <a:r>
              <a:rPr sz="4800" b="1" spc="-5" dirty="0">
                <a:latin typeface="Times New Roman"/>
                <a:cs typeface="Times New Roman"/>
              </a:rPr>
              <a:t>Model</a:t>
            </a:r>
            <a:r>
              <a:rPr sz="4800" b="1" spc="15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of	an	</a:t>
            </a:r>
            <a:r>
              <a:rPr sz="4800" b="1" spc="-10" dirty="0">
                <a:latin typeface="Times New Roman"/>
                <a:cs typeface="Times New Roman"/>
              </a:rPr>
              <a:t>Electronic</a:t>
            </a:r>
            <a:r>
              <a:rPr sz="4800" b="1" spc="-60" dirty="0">
                <a:latin typeface="Times New Roman"/>
                <a:cs typeface="Times New Roman"/>
              </a:rPr>
              <a:t> </a:t>
            </a:r>
            <a:r>
              <a:rPr sz="4800" b="1" spc="-5" dirty="0">
                <a:latin typeface="Times New Roman"/>
                <a:cs typeface="Times New Roman"/>
              </a:rPr>
              <a:t>Exchange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1524000"/>
            <a:ext cx="6553200" cy="5333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4500" y="6659371"/>
            <a:ext cx="3432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45C75"/>
                </a:solidFill>
                <a:latin typeface="Arial"/>
                <a:cs typeface="Arial"/>
              </a:rPr>
              <a:t>Principles </a:t>
            </a:r>
            <a:r>
              <a:rPr sz="1200" dirty="0">
                <a:solidFill>
                  <a:srgbClr val="045C75"/>
                </a:solidFill>
                <a:latin typeface="Arial"/>
                <a:cs typeface="Arial"/>
              </a:rPr>
              <a:t>of Information </a:t>
            </a:r>
            <a:r>
              <a:rPr sz="1200" spc="-5" dirty="0">
                <a:solidFill>
                  <a:srgbClr val="045C75"/>
                </a:solidFill>
                <a:latin typeface="Arial"/>
                <a:cs typeface="Arial"/>
              </a:rPr>
              <a:t>Systems, Seventh</a:t>
            </a:r>
            <a:r>
              <a:rPr sz="1200" spc="-75" dirty="0">
                <a:solidFill>
                  <a:srgbClr val="045C75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Arial"/>
                <a:cs typeface="Arial"/>
              </a:rPr>
              <a:t>Edition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04935" y="665937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45C75"/>
                </a:solidFill>
                <a:latin typeface="Arial"/>
                <a:cs typeface="Arial"/>
              </a:rPr>
              <a:t>32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6" y="0"/>
            <a:ext cx="303332" cy="685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6" y="0"/>
            <a:ext cx="260676" cy="685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11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55264" y="350520"/>
            <a:ext cx="1376172" cy="490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14953" y="371856"/>
            <a:ext cx="1257046" cy="371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15895" y="617219"/>
            <a:ext cx="1205483" cy="950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5204" y="639063"/>
            <a:ext cx="1086358" cy="832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72767" y="1373124"/>
            <a:ext cx="847344" cy="1267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2585" y="1394460"/>
            <a:ext cx="727709" cy="11483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1891" y="2485644"/>
            <a:ext cx="379476" cy="13975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1411" y="2507488"/>
            <a:ext cx="260139" cy="12781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38655" y="3752088"/>
            <a:ext cx="615695" cy="13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98219" y="3773678"/>
            <a:ext cx="496316" cy="12341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36420" y="4928615"/>
            <a:ext cx="1045463" cy="1132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5348" y="4950586"/>
            <a:ext cx="927353" cy="10123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95955" y="5849111"/>
            <a:ext cx="1316736" cy="7345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5392" y="5870270"/>
            <a:ext cx="1197863" cy="6153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9435" y="6352032"/>
            <a:ext cx="1405127" cy="298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29379" y="6373621"/>
            <a:ext cx="1285240" cy="1795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31308" y="5849111"/>
            <a:ext cx="1316736" cy="7345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90744" y="5870270"/>
            <a:ext cx="1197864" cy="6153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62115" y="4928615"/>
            <a:ext cx="1045463" cy="11323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1297" y="4950586"/>
            <a:ext cx="927353" cy="101234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89647" y="3752088"/>
            <a:ext cx="615696" cy="13533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49465" y="3773678"/>
            <a:ext cx="496315" cy="12341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42631" y="2485644"/>
            <a:ext cx="379475" cy="13975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02448" y="2507488"/>
            <a:ext cx="260139" cy="12781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23888" y="1373124"/>
            <a:ext cx="847344" cy="12679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83705" y="1394460"/>
            <a:ext cx="727710" cy="114833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22620" y="617219"/>
            <a:ext cx="1205483" cy="9509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82564" y="639063"/>
            <a:ext cx="1086231" cy="8321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12564" y="350520"/>
            <a:ext cx="1376172" cy="49072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72000" y="371856"/>
            <a:ext cx="1257046" cy="3718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55847" y="2318004"/>
            <a:ext cx="2432304" cy="23652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44240" y="2667000"/>
            <a:ext cx="2382012" cy="176022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19855" y="2343911"/>
            <a:ext cx="2304288" cy="22372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19855" y="2343911"/>
            <a:ext cx="2304415" cy="2237740"/>
          </a:xfrm>
          <a:custGeom>
            <a:avLst/>
            <a:gdLst/>
            <a:ahLst/>
            <a:cxnLst/>
            <a:rect l="l" t="t" r="r" b="b"/>
            <a:pathLst>
              <a:path w="2304415" h="2237740">
                <a:moveTo>
                  <a:pt x="0" y="1118615"/>
                </a:moveTo>
                <a:lnTo>
                  <a:pt x="1010" y="1071326"/>
                </a:lnTo>
                <a:lnTo>
                  <a:pt x="4016" y="1024536"/>
                </a:lnTo>
                <a:lnTo>
                  <a:pt x="8977" y="978287"/>
                </a:lnTo>
                <a:lnTo>
                  <a:pt x="15853" y="932615"/>
                </a:lnTo>
                <a:lnTo>
                  <a:pt x="24604" y="887561"/>
                </a:lnTo>
                <a:lnTo>
                  <a:pt x="35190" y="843163"/>
                </a:lnTo>
                <a:lnTo>
                  <a:pt x="47570" y="799460"/>
                </a:lnTo>
                <a:lnTo>
                  <a:pt x="61706" y="756490"/>
                </a:lnTo>
                <a:lnTo>
                  <a:pt x="77557" y="714292"/>
                </a:lnTo>
                <a:lnTo>
                  <a:pt x="95083" y="672906"/>
                </a:lnTo>
                <a:lnTo>
                  <a:pt x="114244" y="632369"/>
                </a:lnTo>
                <a:lnTo>
                  <a:pt x="134999" y="592722"/>
                </a:lnTo>
                <a:lnTo>
                  <a:pt x="157310" y="554002"/>
                </a:lnTo>
                <a:lnTo>
                  <a:pt x="181136" y="516248"/>
                </a:lnTo>
                <a:lnTo>
                  <a:pt x="206437" y="479500"/>
                </a:lnTo>
                <a:lnTo>
                  <a:pt x="233172" y="443795"/>
                </a:lnTo>
                <a:lnTo>
                  <a:pt x="261303" y="409174"/>
                </a:lnTo>
                <a:lnTo>
                  <a:pt x="290789" y="375674"/>
                </a:lnTo>
                <a:lnTo>
                  <a:pt x="321589" y="343334"/>
                </a:lnTo>
                <a:lnTo>
                  <a:pt x="353665" y="312194"/>
                </a:lnTo>
                <a:lnTo>
                  <a:pt x="386975" y="282292"/>
                </a:lnTo>
                <a:lnTo>
                  <a:pt x="421481" y="253667"/>
                </a:lnTo>
                <a:lnTo>
                  <a:pt x="457142" y="226357"/>
                </a:lnTo>
                <a:lnTo>
                  <a:pt x="493917" y="200402"/>
                </a:lnTo>
                <a:lnTo>
                  <a:pt x="531767" y="175840"/>
                </a:lnTo>
                <a:lnTo>
                  <a:pt x="570653" y="152710"/>
                </a:lnTo>
                <a:lnTo>
                  <a:pt x="610533" y="131051"/>
                </a:lnTo>
                <a:lnTo>
                  <a:pt x="651368" y="110902"/>
                </a:lnTo>
                <a:lnTo>
                  <a:pt x="693119" y="92301"/>
                </a:lnTo>
                <a:lnTo>
                  <a:pt x="735744" y="75288"/>
                </a:lnTo>
                <a:lnTo>
                  <a:pt x="779204" y="59900"/>
                </a:lnTo>
                <a:lnTo>
                  <a:pt x="823459" y="46178"/>
                </a:lnTo>
                <a:lnTo>
                  <a:pt x="868469" y="34159"/>
                </a:lnTo>
                <a:lnTo>
                  <a:pt x="914194" y="23883"/>
                </a:lnTo>
                <a:lnTo>
                  <a:pt x="960594" y="15389"/>
                </a:lnTo>
                <a:lnTo>
                  <a:pt x="1007629" y="8714"/>
                </a:lnTo>
                <a:lnTo>
                  <a:pt x="1055259" y="3899"/>
                </a:lnTo>
                <a:lnTo>
                  <a:pt x="1103444" y="981"/>
                </a:lnTo>
                <a:lnTo>
                  <a:pt x="1152144" y="0"/>
                </a:lnTo>
                <a:lnTo>
                  <a:pt x="1200843" y="981"/>
                </a:lnTo>
                <a:lnTo>
                  <a:pt x="1249028" y="3899"/>
                </a:lnTo>
                <a:lnTo>
                  <a:pt x="1296658" y="8714"/>
                </a:lnTo>
                <a:lnTo>
                  <a:pt x="1343693" y="15389"/>
                </a:lnTo>
                <a:lnTo>
                  <a:pt x="1390093" y="23883"/>
                </a:lnTo>
                <a:lnTo>
                  <a:pt x="1435818" y="34159"/>
                </a:lnTo>
                <a:lnTo>
                  <a:pt x="1480828" y="46178"/>
                </a:lnTo>
                <a:lnTo>
                  <a:pt x="1525083" y="59900"/>
                </a:lnTo>
                <a:lnTo>
                  <a:pt x="1568543" y="75288"/>
                </a:lnTo>
                <a:lnTo>
                  <a:pt x="1611168" y="92301"/>
                </a:lnTo>
                <a:lnTo>
                  <a:pt x="1652919" y="110902"/>
                </a:lnTo>
                <a:lnTo>
                  <a:pt x="1693754" y="131051"/>
                </a:lnTo>
                <a:lnTo>
                  <a:pt x="1733634" y="152710"/>
                </a:lnTo>
                <a:lnTo>
                  <a:pt x="1772520" y="175840"/>
                </a:lnTo>
                <a:lnTo>
                  <a:pt x="1810370" y="200402"/>
                </a:lnTo>
                <a:lnTo>
                  <a:pt x="1847145" y="226357"/>
                </a:lnTo>
                <a:lnTo>
                  <a:pt x="1882806" y="253667"/>
                </a:lnTo>
                <a:lnTo>
                  <a:pt x="1917312" y="282292"/>
                </a:lnTo>
                <a:lnTo>
                  <a:pt x="1950622" y="312194"/>
                </a:lnTo>
                <a:lnTo>
                  <a:pt x="1982698" y="343334"/>
                </a:lnTo>
                <a:lnTo>
                  <a:pt x="2013498" y="375674"/>
                </a:lnTo>
                <a:lnTo>
                  <a:pt x="2042984" y="409174"/>
                </a:lnTo>
                <a:lnTo>
                  <a:pt x="2071115" y="443795"/>
                </a:lnTo>
                <a:lnTo>
                  <a:pt x="2097850" y="479500"/>
                </a:lnTo>
                <a:lnTo>
                  <a:pt x="2123151" y="516248"/>
                </a:lnTo>
                <a:lnTo>
                  <a:pt x="2146977" y="554002"/>
                </a:lnTo>
                <a:lnTo>
                  <a:pt x="2169288" y="592722"/>
                </a:lnTo>
                <a:lnTo>
                  <a:pt x="2190043" y="632369"/>
                </a:lnTo>
                <a:lnTo>
                  <a:pt x="2209204" y="672906"/>
                </a:lnTo>
                <a:lnTo>
                  <a:pt x="2226730" y="714292"/>
                </a:lnTo>
                <a:lnTo>
                  <a:pt x="2242581" y="756490"/>
                </a:lnTo>
                <a:lnTo>
                  <a:pt x="2256717" y="799460"/>
                </a:lnTo>
                <a:lnTo>
                  <a:pt x="2269097" y="843163"/>
                </a:lnTo>
                <a:lnTo>
                  <a:pt x="2279683" y="887561"/>
                </a:lnTo>
                <a:lnTo>
                  <a:pt x="2288434" y="932615"/>
                </a:lnTo>
                <a:lnTo>
                  <a:pt x="2295310" y="978287"/>
                </a:lnTo>
                <a:lnTo>
                  <a:pt x="2300271" y="1024536"/>
                </a:lnTo>
                <a:lnTo>
                  <a:pt x="2303277" y="1071326"/>
                </a:lnTo>
                <a:lnTo>
                  <a:pt x="2304288" y="1118615"/>
                </a:lnTo>
                <a:lnTo>
                  <a:pt x="2303277" y="1165905"/>
                </a:lnTo>
                <a:lnTo>
                  <a:pt x="2300271" y="1212695"/>
                </a:lnTo>
                <a:lnTo>
                  <a:pt x="2295310" y="1258944"/>
                </a:lnTo>
                <a:lnTo>
                  <a:pt x="2288434" y="1304616"/>
                </a:lnTo>
                <a:lnTo>
                  <a:pt x="2279683" y="1349670"/>
                </a:lnTo>
                <a:lnTo>
                  <a:pt x="2269097" y="1394068"/>
                </a:lnTo>
                <a:lnTo>
                  <a:pt x="2256717" y="1437771"/>
                </a:lnTo>
                <a:lnTo>
                  <a:pt x="2242581" y="1480741"/>
                </a:lnTo>
                <a:lnTo>
                  <a:pt x="2226730" y="1522939"/>
                </a:lnTo>
                <a:lnTo>
                  <a:pt x="2209204" y="1564325"/>
                </a:lnTo>
                <a:lnTo>
                  <a:pt x="2190043" y="1604862"/>
                </a:lnTo>
                <a:lnTo>
                  <a:pt x="2169288" y="1644509"/>
                </a:lnTo>
                <a:lnTo>
                  <a:pt x="2146977" y="1683229"/>
                </a:lnTo>
                <a:lnTo>
                  <a:pt x="2123151" y="1720983"/>
                </a:lnTo>
                <a:lnTo>
                  <a:pt x="2097850" y="1757731"/>
                </a:lnTo>
                <a:lnTo>
                  <a:pt x="2071115" y="1793436"/>
                </a:lnTo>
                <a:lnTo>
                  <a:pt x="2042984" y="1828057"/>
                </a:lnTo>
                <a:lnTo>
                  <a:pt x="2013498" y="1861557"/>
                </a:lnTo>
                <a:lnTo>
                  <a:pt x="1982698" y="1893897"/>
                </a:lnTo>
                <a:lnTo>
                  <a:pt x="1950622" y="1925037"/>
                </a:lnTo>
                <a:lnTo>
                  <a:pt x="1917312" y="1954939"/>
                </a:lnTo>
                <a:lnTo>
                  <a:pt x="1882806" y="1983564"/>
                </a:lnTo>
                <a:lnTo>
                  <a:pt x="1847145" y="2010874"/>
                </a:lnTo>
                <a:lnTo>
                  <a:pt x="1810370" y="2036829"/>
                </a:lnTo>
                <a:lnTo>
                  <a:pt x="1772520" y="2061391"/>
                </a:lnTo>
                <a:lnTo>
                  <a:pt x="1733634" y="2084521"/>
                </a:lnTo>
                <a:lnTo>
                  <a:pt x="1693754" y="2106180"/>
                </a:lnTo>
                <a:lnTo>
                  <a:pt x="1652919" y="2126329"/>
                </a:lnTo>
                <a:lnTo>
                  <a:pt x="1611168" y="2144930"/>
                </a:lnTo>
                <a:lnTo>
                  <a:pt x="1568543" y="2161943"/>
                </a:lnTo>
                <a:lnTo>
                  <a:pt x="1525083" y="2177331"/>
                </a:lnTo>
                <a:lnTo>
                  <a:pt x="1480828" y="2191053"/>
                </a:lnTo>
                <a:lnTo>
                  <a:pt x="1435818" y="2203072"/>
                </a:lnTo>
                <a:lnTo>
                  <a:pt x="1390093" y="2213348"/>
                </a:lnTo>
                <a:lnTo>
                  <a:pt x="1343693" y="2221842"/>
                </a:lnTo>
                <a:lnTo>
                  <a:pt x="1296658" y="2228517"/>
                </a:lnTo>
                <a:lnTo>
                  <a:pt x="1249028" y="2233332"/>
                </a:lnTo>
                <a:lnTo>
                  <a:pt x="1200843" y="2236250"/>
                </a:lnTo>
                <a:lnTo>
                  <a:pt x="1152144" y="2237232"/>
                </a:lnTo>
                <a:lnTo>
                  <a:pt x="1103444" y="2236250"/>
                </a:lnTo>
                <a:lnTo>
                  <a:pt x="1055259" y="2233332"/>
                </a:lnTo>
                <a:lnTo>
                  <a:pt x="1007629" y="2228517"/>
                </a:lnTo>
                <a:lnTo>
                  <a:pt x="960594" y="2221842"/>
                </a:lnTo>
                <a:lnTo>
                  <a:pt x="914194" y="2213348"/>
                </a:lnTo>
                <a:lnTo>
                  <a:pt x="868469" y="2203072"/>
                </a:lnTo>
                <a:lnTo>
                  <a:pt x="823459" y="2191053"/>
                </a:lnTo>
                <a:lnTo>
                  <a:pt x="779204" y="2177331"/>
                </a:lnTo>
                <a:lnTo>
                  <a:pt x="735744" y="2161943"/>
                </a:lnTo>
                <a:lnTo>
                  <a:pt x="693119" y="2144930"/>
                </a:lnTo>
                <a:lnTo>
                  <a:pt x="651368" y="2126329"/>
                </a:lnTo>
                <a:lnTo>
                  <a:pt x="610533" y="2106180"/>
                </a:lnTo>
                <a:lnTo>
                  <a:pt x="570653" y="2084521"/>
                </a:lnTo>
                <a:lnTo>
                  <a:pt x="531767" y="2061391"/>
                </a:lnTo>
                <a:lnTo>
                  <a:pt x="493917" y="2036829"/>
                </a:lnTo>
                <a:lnTo>
                  <a:pt x="457142" y="2010874"/>
                </a:lnTo>
                <a:lnTo>
                  <a:pt x="421481" y="1983564"/>
                </a:lnTo>
                <a:lnTo>
                  <a:pt x="386975" y="1954939"/>
                </a:lnTo>
                <a:lnTo>
                  <a:pt x="353665" y="1925037"/>
                </a:lnTo>
                <a:lnTo>
                  <a:pt x="321589" y="1893897"/>
                </a:lnTo>
                <a:lnTo>
                  <a:pt x="290789" y="1861557"/>
                </a:lnTo>
                <a:lnTo>
                  <a:pt x="261303" y="1828057"/>
                </a:lnTo>
                <a:lnTo>
                  <a:pt x="233172" y="1793436"/>
                </a:lnTo>
                <a:lnTo>
                  <a:pt x="206437" y="1757731"/>
                </a:lnTo>
                <a:lnTo>
                  <a:pt x="181136" y="1720983"/>
                </a:lnTo>
                <a:lnTo>
                  <a:pt x="157310" y="1683229"/>
                </a:lnTo>
                <a:lnTo>
                  <a:pt x="134999" y="1644509"/>
                </a:lnTo>
                <a:lnTo>
                  <a:pt x="114244" y="1604862"/>
                </a:lnTo>
                <a:lnTo>
                  <a:pt x="95083" y="1564325"/>
                </a:lnTo>
                <a:lnTo>
                  <a:pt x="77557" y="1522939"/>
                </a:lnTo>
                <a:lnTo>
                  <a:pt x="61706" y="1480741"/>
                </a:lnTo>
                <a:lnTo>
                  <a:pt x="47570" y="1437771"/>
                </a:lnTo>
                <a:lnTo>
                  <a:pt x="35190" y="1394068"/>
                </a:lnTo>
                <a:lnTo>
                  <a:pt x="24604" y="1349670"/>
                </a:lnTo>
                <a:lnTo>
                  <a:pt x="15853" y="1304616"/>
                </a:lnTo>
                <a:lnTo>
                  <a:pt x="8977" y="1258944"/>
                </a:lnTo>
                <a:lnTo>
                  <a:pt x="4016" y="1212695"/>
                </a:lnTo>
                <a:lnTo>
                  <a:pt x="1010" y="1165905"/>
                </a:lnTo>
                <a:lnTo>
                  <a:pt x="0" y="1118615"/>
                </a:lnTo>
                <a:close/>
              </a:path>
            </a:pathLst>
          </a:custGeom>
          <a:ln w="9144">
            <a:solidFill>
              <a:srgbClr val="0073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800602" y="2806954"/>
            <a:ext cx="1553210" cy="11925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99060" marR="5080" indent="-86995">
              <a:lnSpc>
                <a:spcPts val="4390"/>
              </a:lnSpc>
              <a:spcBef>
                <a:spcPts val="580"/>
              </a:spcBef>
            </a:pPr>
            <a:r>
              <a:rPr sz="4000" spc="-10" dirty="0">
                <a:solidFill>
                  <a:srgbClr val="FFFFFF"/>
                </a:solidFill>
                <a:latin typeface="Constantia"/>
                <a:cs typeface="Constantia"/>
              </a:rPr>
              <a:t>Online  </a:t>
            </a:r>
            <a:r>
              <a:rPr sz="4000" spc="-20" dirty="0">
                <a:solidFill>
                  <a:srgbClr val="FFFFFF"/>
                </a:solidFill>
                <a:latin typeface="Constantia"/>
                <a:cs typeface="Constantia"/>
              </a:rPr>
              <a:t>Stores</a:t>
            </a:r>
            <a:endParaRPr sz="4000">
              <a:latin typeface="Constantia"/>
              <a:cs typeface="Constant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114800" y="0"/>
            <a:ext cx="914400" cy="8961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74235" y="3047"/>
            <a:ext cx="795527" cy="79552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59908" y="246888"/>
            <a:ext cx="914400" cy="9128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19344" y="268224"/>
            <a:ext cx="795527" cy="7940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90132" y="995172"/>
            <a:ext cx="914400" cy="9144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49567" y="1016508"/>
            <a:ext cx="795528" cy="79552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7164" y="2097023"/>
            <a:ext cx="914400" cy="9144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86600" y="2118360"/>
            <a:ext cx="795527" cy="79552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59752" y="3363467"/>
            <a:ext cx="914400" cy="91439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19188" y="3384803"/>
            <a:ext cx="795527" cy="7955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66559" y="4575047"/>
            <a:ext cx="914400" cy="91287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25995" y="4596384"/>
            <a:ext cx="795527" cy="79400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914644" y="5519928"/>
            <a:ext cx="914400" cy="9144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74079" y="5541264"/>
            <a:ext cx="795527" cy="7955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51832" y="6038086"/>
            <a:ext cx="914400" cy="8199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11267" y="6059423"/>
            <a:ext cx="795528" cy="79552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77767" y="6038086"/>
            <a:ext cx="914400" cy="8199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537203" y="6059423"/>
            <a:ext cx="795528" cy="79552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14955" y="5519928"/>
            <a:ext cx="914400" cy="91440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74392" y="5541264"/>
            <a:ext cx="795527" cy="7955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3039" y="4575047"/>
            <a:ext cx="914399" cy="91287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22475" y="4596384"/>
            <a:ext cx="795528" cy="79400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69847" y="3363467"/>
            <a:ext cx="914400" cy="91439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29283" y="3384803"/>
            <a:ext cx="795528" cy="7955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02436" y="2097023"/>
            <a:ext cx="914400" cy="9144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17497" y="2142210"/>
            <a:ext cx="739838" cy="77167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39467" y="995172"/>
            <a:ext cx="914400" cy="9144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54529" y="1040358"/>
            <a:ext cx="739838" cy="77167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69692" y="246888"/>
            <a:ext cx="914400" cy="9128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84754" y="292023"/>
            <a:ext cx="739838" cy="77020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433832"/>
            <a:ext cx="792035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15" dirty="0">
                <a:latin typeface="Calibri"/>
                <a:cs typeface="Calibri"/>
              </a:rPr>
              <a:t>Electronic </a:t>
            </a:r>
            <a:r>
              <a:rPr sz="2800" spc="-25" dirty="0">
                <a:latin typeface="Calibri"/>
                <a:cs typeface="Calibri"/>
              </a:rPr>
              <a:t>Payment </a:t>
            </a:r>
            <a:r>
              <a:rPr sz="3600" spc="-25" dirty="0">
                <a:latin typeface="Calibri"/>
                <a:cs typeface="Calibri"/>
              </a:rPr>
              <a:t>Systems</a:t>
            </a:r>
            <a:r>
              <a:rPr sz="3600" spc="-40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(continued)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73685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95910" algn="l"/>
              </a:tabLst>
            </a:pPr>
            <a:r>
              <a:rPr sz="2600" b="1" spc="-5" dirty="0">
                <a:latin typeface="Constantia"/>
                <a:cs typeface="Constantia"/>
              </a:rPr>
              <a:t>Electronic wallet: </a:t>
            </a:r>
            <a:r>
              <a:rPr spc="-5" dirty="0"/>
              <a:t>a </a:t>
            </a:r>
            <a:r>
              <a:rPr spc="-15" dirty="0"/>
              <a:t>computerized </a:t>
            </a:r>
            <a:r>
              <a:rPr spc="-20" dirty="0"/>
              <a:t>stored </a:t>
            </a:r>
            <a:r>
              <a:rPr spc="-5" dirty="0"/>
              <a:t>value</a:t>
            </a:r>
            <a:r>
              <a:rPr spc="-484" dirty="0"/>
              <a:t> </a:t>
            </a:r>
            <a:r>
              <a:rPr spc="-10" dirty="0"/>
              <a:t>that  </a:t>
            </a:r>
            <a:r>
              <a:rPr spc="-5" dirty="0"/>
              <a:t>holds </a:t>
            </a:r>
            <a:r>
              <a:rPr spc="-10" dirty="0"/>
              <a:t>credit </a:t>
            </a:r>
            <a:r>
              <a:rPr spc="-15" dirty="0"/>
              <a:t>card </a:t>
            </a:r>
            <a:r>
              <a:rPr spc="-5" dirty="0"/>
              <a:t>information, </a:t>
            </a:r>
            <a:r>
              <a:rPr spc="-10" dirty="0"/>
              <a:t>electronic </a:t>
            </a:r>
            <a:r>
              <a:rPr spc="-5" dirty="0"/>
              <a:t>cash,  </a:t>
            </a:r>
            <a:r>
              <a:rPr spc="-15" dirty="0"/>
              <a:t>owner </a:t>
            </a:r>
            <a:r>
              <a:rPr spc="-5" dirty="0"/>
              <a:t>identification, and </a:t>
            </a:r>
            <a:r>
              <a:rPr spc="-10" dirty="0"/>
              <a:t>address</a:t>
            </a:r>
            <a:r>
              <a:rPr spc="-285" dirty="0"/>
              <a:t> </a:t>
            </a:r>
            <a:r>
              <a:rPr spc="-10" dirty="0"/>
              <a:t>information</a:t>
            </a:r>
            <a:endParaRPr sz="2600">
              <a:latin typeface="Constantia"/>
              <a:cs typeface="Constantia"/>
            </a:endParaRPr>
          </a:p>
          <a:p>
            <a:pPr marL="9525">
              <a:lnSpc>
                <a:spcPct val="100000"/>
              </a:lnSpc>
              <a:spcBef>
                <a:spcPts val="30"/>
              </a:spcBef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295275" indent="-273685">
              <a:lnSpc>
                <a:spcPct val="100000"/>
              </a:lnSpc>
              <a:buClr>
                <a:srgbClr val="0AD0D9"/>
              </a:buClr>
              <a:buSzPct val="94642"/>
              <a:buFont typeface="Wingdings 2"/>
              <a:buChar char=""/>
              <a:tabLst>
                <a:tab pos="295910" algn="l"/>
              </a:tabLst>
            </a:pPr>
            <a:r>
              <a:rPr spc="-10" dirty="0"/>
              <a:t>Credit</a:t>
            </a:r>
            <a:r>
              <a:rPr spc="-120" dirty="0"/>
              <a:t> </a:t>
            </a:r>
            <a:r>
              <a:rPr sz="2600" spc="-15" dirty="0"/>
              <a:t>card</a:t>
            </a:r>
            <a:endParaRPr sz="2600"/>
          </a:p>
          <a:p>
            <a:pPr marL="9525">
              <a:lnSpc>
                <a:spcPct val="100000"/>
              </a:lnSpc>
              <a:spcBef>
                <a:spcPts val="35"/>
              </a:spcBef>
              <a:buChar char=""/>
            </a:pPr>
            <a:endParaRPr sz="2700">
              <a:latin typeface="Times New Roman"/>
              <a:cs typeface="Times New Roman"/>
            </a:endParaRPr>
          </a:p>
          <a:p>
            <a:pPr marL="295275" indent="-273685">
              <a:lnSpc>
                <a:spcPct val="10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95910" algn="l"/>
              </a:tabLst>
            </a:pPr>
            <a:r>
              <a:rPr sz="2600" dirty="0"/>
              <a:t>Debit</a:t>
            </a:r>
            <a:r>
              <a:rPr sz="2600" spc="-140" dirty="0"/>
              <a:t> </a:t>
            </a:r>
            <a:r>
              <a:rPr sz="2600" spc="-15" dirty="0"/>
              <a:t>card</a:t>
            </a:r>
            <a:endParaRPr sz="2600"/>
          </a:p>
          <a:p>
            <a:pPr marL="9525">
              <a:lnSpc>
                <a:spcPct val="100000"/>
              </a:lnSpc>
              <a:spcBef>
                <a:spcPts val="20"/>
              </a:spcBef>
              <a:buChar char=""/>
            </a:pPr>
            <a:endParaRPr sz="2700">
              <a:latin typeface="Times New Roman"/>
              <a:cs typeface="Times New Roman"/>
            </a:endParaRPr>
          </a:p>
          <a:p>
            <a:pPr marL="295275" indent="-273685">
              <a:lnSpc>
                <a:spcPct val="10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95910" algn="l"/>
              </a:tabLst>
            </a:pPr>
            <a:r>
              <a:rPr sz="2600" dirty="0"/>
              <a:t>Smart</a:t>
            </a:r>
            <a:r>
              <a:rPr sz="2600" spc="-150" dirty="0"/>
              <a:t> </a:t>
            </a:r>
            <a:r>
              <a:rPr sz="2600" spc="-15" dirty="0"/>
              <a:t>card</a:t>
            </a:r>
            <a:endParaRPr sz="2600"/>
          </a:p>
          <a:p>
            <a:pPr marL="9525">
              <a:lnSpc>
                <a:spcPct val="100000"/>
              </a:lnSpc>
              <a:spcBef>
                <a:spcPts val="15"/>
              </a:spcBef>
              <a:buChar char=""/>
            </a:pPr>
            <a:endParaRPr sz="2700">
              <a:latin typeface="Times New Roman"/>
              <a:cs typeface="Times New Roman"/>
            </a:endParaRPr>
          </a:p>
          <a:p>
            <a:pPr marL="295275" indent="-273685">
              <a:lnSpc>
                <a:spcPct val="100000"/>
              </a:lnSpc>
              <a:buClr>
                <a:srgbClr val="0AD0D9"/>
              </a:buClr>
              <a:buSzPct val="94230"/>
              <a:buFont typeface="Wingdings 2"/>
              <a:buChar char=""/>
              <a:tabLst>
                <a:tab pos="295910" algn="l"/>
              </a:tabLst>
            </a:pPr>
            <a:r>
              <a:rPr sz="2600" spc="-5" dirty="0"/>
              <a:t>Online banking </a:t>
            </a:r>
            <a:r>
              <a:rPr sz="2600" dirty="0"/>
              <a:t>and </a:t>
            </a:r>
            <a:r>
              <a:rPr sz="2600" spc="-5" dirty="0"/>
              <a:t>Cash </a:t>
            </a:r>
            <a:r>
              <a:rPr sz="2600" dirty="0"/>
              <a:t>On</a:t>
            </a:r>
            <a:r>
              <a:rPr sz="2600" spc="-265" dirty="0"/>
              <a:t> </a:t>
            </a:r>
            <a:r>
              <a:rPr sz="2600" spc="-35" dirty="0"/>
              <a:t>Delivery.</a:t>
            </a:r>
            <a:endParaRPr sz="2600"/>
          </a:p>
        </p:txBody>
      </p:sp>
      <p:sp>
        <p:nvSpPr>
          <p:cNvPr id="5" name="object 5"/>
          <p:cNvSpPr txBox="1"/>
          <p:nvPr/>
        </p:nvSpPr>
        <p:spPr>
          <a:xfrm>
            <a:off x="6557009" y="6318910"/>
            <a:ext cx="2143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45C75"/>
                </a:solidFill>
                <a:latin typeface="Arial Black"/>
                <a:cs typeface="Arial Black"/>
              </a:rPr>
              <a:t>Principles </a:t>
            </a:r>
            <a:r>
              <a:rPr sz="1200" dirty="0">
                <a:solidFill>
                  <a:srgbClr val="045C75"/>
                </a:solidFill>
                <a:latin typeface="Arial Black"/>
                <a:cs typeface="Arial Black"/>
              </a:rPr>
              <a:t>of</a:t>
            </a:r>
            <a:r>
              <a:rPr sz="1200" spc="50" dirty="0">
                <a:solidFill>
                  <a:srgbClr val="045C75"/>
                </a:solidFill>
                <a:latin typeface="Arial Black"/>
                <a:cs typeface="Arial Black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Arial Black"/>
                <a:cs typeface="Arial Black"/>
              </a:rPr>
              <a:t>Information</a:t>
            </a:r>
            <a:endParaRPr sz="1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045C75"/>
                </a:solidFill>
                <a:latin typeface="Arial Black"/>
                <a:cs typeface="Arial Black"/>
              </a:rPr>
              <a:t>Systems, </a:t>
            </a:r>
            <a:r>
              <a:rPr sz="1200" spc="-15" dirty="0">
                <a:solidFill>
                  <a:srgbClr val="045C75"/>
                </a:solidFill>
                <a:latin typeface="Arial Black"/>
                <a:cs typeface="Arial Black"/>
              </a:rPr>
              <a:t>Seventh</a:t>
            </a:r>
            <a:r>
              <a:rPr sz="1200" spc="-30" dirty="0">
                <a:solidFill>
                  <a:srgbClr val="045C75"/>
                </a:solidFill>
                <a:latin typeface="Arial Black"/>
                <a:cs typeface="Arial Black"/>
              </a:rPr>
              <a:t> </a:t>
            </a:r>
            <a:r>
              <a:rPr sz="1200" spc="-5" dirty="0">
                <a:solidFill>
                  <a:srgbClr val="045C75"/>
                </a:solidFill>
                <a:latin typeface="Arial Black"/>
                <a:cs typeface="Arial Black"/>
              </a:rPr>
              <a:t>Edition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652282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45C75"/>
                </a:solidFill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6" y="0"/>
            <a:ext cx="303332" cy="685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36" y="0"/>
            <a:ext cx="260676" cy="685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858000" cy="9145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858000" cy="708660"/>
          </a:xfrm>
          <a:custGeom>
            <a:avLst/>
            <a:gdLst/>
            <a:ahLst/>
            <a:cxnLst/>
            <a:rect l="l" t="t" r="r" b="b"/>
            <a:pathLst>
              <a:path w="6858000" h="708660">
                <a:moveTo>
                  <a:pt x="0" y="0"/>
                </a:moveTo>
                <a:lnTo>
                  <a:pt x="6857999" y="0"/>
                </a:lnTo>
                <a:lnTo>
                  <a:pt x="6857999" y="708659"/>
                </a:lnTo>
                <a:lnTo>
                  <a:pt x="0" y="7086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215" y="51917"/>
            <a:ext cx="39909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Gulim"/>
                <a:cs typeface="Gulim"/>
              </a:rPr>
              <a:t>Services</a:t>
            </a:r>
            <a:r>
              <a:rPr sz="4000" spc="-25" dirty="0">
                <a:solidFill>
                  <a:srgbClr val="FFFFFF"/>
                </a:solidFill>
                <a:latin typeface="Gulim"/>
                <a:cs typeface="Gulim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ulim"/>
                <a:cs typeface="Gulim"/>
              </a:rPr>
              <a:t>Offered</a:t>
            </a:r>
            <a:endParaRPr sz="4000">
              <a:latin typeface="Gulim"/>
              <a:cs typeface="Gulim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891" y="2506979"/>
            <a:ext cx="5522976" cy="5522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98520" y="3159251"/>
            <a:ext cx="2093976" cy="209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98520" y="5282184"/>
            <a:ext cx="2093976" cy="2093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4063" y="3159251"/>
            <a:ext cx="2093976" cy="2093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4063" y="5282184"/>
            <a:ext cx="2093976" cy="2093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6961" y="1608285"/>
            <a:ext cx="6445885" cy="309054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190"/>
              </a:spcBef>
            </a:pPr>
            <a:r>
              <a:rPr sz="4800" spc="-5" dirty="0">
                <a:latin typeface="Constantia"/>
                <a:cs typeface="Constantia"/>
              </a:rPr>
              <a:t>Thank</a:t>
            </a:r>
            <a:r>
              <a:rPr sz="4800" spc="-170" dirty="0">
                <a:latin typeface="Constantia"/>
                <a:cs typeface="Constantia"/>
              </a:rPr>
              <a:t> </a:t>
            </a:r>
            <a:r>
              <a:rPr sz="4800" spc="-130" dirty="0">
                <a:latin typeface="Constantia"/>
                <a:cs typeface="Constantia"/>
              </a:rPr>
              <a:t>You</a:t>
            </a:r>
            <a:endParaRPr sz="4800">
              <a:latin typeface="Constantia"/>
              <a:cs typeface="Constantia"/>
            </a:endParaRPr>
          </a:p>
          <a:p>
            <a:pPr marL="1905" algn="ctr">
              <a:lnSpc>
                <a:spcPct val="100000"/>
              </a:lnSpc>
              <a:spcBef>
                <a:spcPts val="1630"/>
              </a:spcBef>
            </a:pPr>
            <a:r>
              <a:rPr sz="7200" dirty="0">
                <a:latin typeface="Wingdings"/>
                <a:cs typeface="Wingdings"/>
              </a:rPr>
              <a:t></a:t>
            </a:r>
            <a:endParaRPr sz="7200">
              <a:latin typeface="Wingdings"/>
              <a:cs typeface="Wingdings"/>
            </a:endParaRPr>
          </a:p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z="4800" spc="-30" dirty="0">
                <a:latin typeface="Constantia"/>
                <a:cs typeface="Constantia"/>
              </a:rPr>
              <a:t>Are </a:t>
            </a:r>
            <a:r>
              <a:rPr sz="4800" spc="-20" dirty="0">
                <a:latin typeface="Constantia"/>
                <a:cs typeface="Constantia"/>
              </a:rPr>
              <a:t>there </a:t>
            </a:r>
            <a:r>
              <a:rPr sz="4800" spc="-25" dirty="0">
                <a:latin typeface="Constantia"/>
                <a:cs typeface="Constantia"/>
              </a:rPr>
              <a:t>any</a:t>
            </a:r>
            <a:r>
              <a:rPr sz="4800" spc="-655" dirty="0">
                <a:latin typeface="Constantia"/>
                <a:cs typeface="Constantia"/>
              </a:rPr>
              <a:t> </a:t>
            </a:r>
            <a:r>
              <a:rPr sz="4800" spc="-5" dirty="0">
                <a:latin typeface="Constantia"/>
                <a:cs typeface="Constantia"/>
              </a:rPr>
              <a:t>questions?</a:t>
            </a:r>
            <a:endParaRPr sz="4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5092" y="1032509"/>
            <a:ext cx="669417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0" dirty="0">
                <a:latin typeface="Calibri"/>
                <a:cs typeface="Calibri"/>
              </a:rPr>
              <a:t>Definition </a:t>
            </a:r>
            <a:r>
              <a:rPr sz="5000" spc="-5" dirty="0">
                <a:latin typeface="Calibri"/>
                <a:cs typeface="Calibri"/>
              </a:rPr>
              <a:t>of</a:t>
            </a:r>
            <a:r>
              <a:rPr sz="5000" spc="-6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E-Commerce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679319"/>
            <a:ext cx="7785100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750" marR="5080" indent="-27368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i="1" spc="-10" dirty="0">
                <a:latin typeface="Constantia"/>
                <a:cs typeface="Constantia"/>
              </a:rPr>
              <a:t>E-Commerce </a:t>
            </a:r>
            <a:r>
              <a:rPr sz="2600" i="1" spc="-5" dirty="0">
                <a:latin typeface="Constantia"/>
                <a:cs typeface="Constantia"/>
              </a:rPr>
              <a:t>or </a:t>
            </a:r>
            <a:r>
              <a:rPr sz="2600" i="1" spc="-10" dirty="0">
                <a:latin typeface="Constantia"/>
                <a:cs typeface="Constantia"/>
              </a:rPr>
              <a:t>Electronic commerce </a:t>
            </a:r>
            <a:r>
              <a:rPr sz="2600" i="1" dirty="0">
                <a:latin typeface="Constantia"/>
                <a:cs typeface="Constantia"/>
              </a:rPr>
              <a:t>is </a:t>
            </a:r>
            <a:r>
              <a:rPr sz="2600" dirty="0">
                <a:latin typeface="Constantia"/>
                <a:cs typeface="Constantia"/>
              </a:rPr>
              <a:t>a </a:t>
            </a:r>
            <a:r>
              <a:rPr sz="2600" spc="-15" dirty="0">
                <a:latin typeface="Constantia"/>
                <a:cs typeface="Constantia"/>
              </a:rPr>
              <a:t>process </a:t>
            </a:r>
            <a:r>
              <a:rPr sz="2600" dirty="0">
                <a:latin typeface="Constantia"/>
                <a:cs typeface="Constantia"/>
              </a:rPr>
              <a:t>of  </a:t>
            </a:r>
            <a:r>
              <a:rPr sz="2600" spc="-15" dirty="0">
                <a:latin typeface="Constantia"/>
                <a:cs typeface="Constantia"/>
              </a:rPr>
              <a:t>buying, </a:t>
            </a:r>
            <a:r>
              <a:rPr sz="2600" spc="-5" dirty="0">
                <a:latin typeface="Constantia"/>
                <a:cs typeface="Constantia"/>
              </a:rPr>
              <a:t>selling, </a:t>
            </a:r>
            <a:r>
              <a:rPr sz="2600" spc="-10" dirty="0">
                <a:latin typeface="Constantia"/>
                <a:cs typeface="Constantia"/>
              </a:rPr>
              <a:t>transferring, </a:t>
            </a:r>
            <a:r>
              <a:rPr sz="2600" dirty="0">
                <a:latin typeface="Constantia"/>
                <a:cs typeface="Constantia"/>
              </a:rPr>
              <a:t>or </a:t>
            </a:r>
            <a:r>
              <a:rPr sz="2600" spc="-10" dirty="0">
                <a:latin typeface="Constantia"/>
                <a:cs typeface="Constantia"/>
              </a:rPr>
              <a:t>exchanging</a:t>
            </a:r>
            <a:r>
              <a:rPr sz="2600" spc="-3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products,  </a:t>
            </a:r>
            <a:r>
              <a:rPr sz="2600" spc="-5" dirty="0">
                <a:latin typeface="Constantia"/>
                <a:cs typeface="Constantia"/>
              </a:rPr>
              <a:t>services, and/or information </a:t>
            </a:r>
            <a:r>
              <a:rPr sz="2600" dirty="0">
                <a:latin typeface="Constantia"/>
                <a:cs typeface="Constantia"/>
              </a:rPr>
              <a:t>via </a:t>
            </a:r>
            <a:r>
              <a:rPr sz="2600" spc="-5" dirty="0">
                <a:latin typeface="Constantia"/>
                <a:cs typeface="Constantia"/>
              </a:rPr>
              <a:t>electronic </a:t>
            </a:r>
            <a:r>
              <a:rPr sz="2600" spc="-15" dirty="0">
                <a:latin typeface="Constantia"/>
                <a:cs typeface="Constantia"/>
              </a:rPr>
              <a:t>networks 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computers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8704" y="479806"/>
            <a:ext cx="618426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0" dirty="0">
                <a:latin typeface="Calibri"/>
                <a:cs typeface="Calibri"/>
              </a:rPr>
              <a:t>Definition </a:t>
            </a:r>
            <a:r>
              <a:rPr sz="5000" spc="-5" dirty="0">
                <a:latin typeface="Calibri"/>
                <a:cs typeface="Calibri"/>
              </a:rPr>
              <a:t>of</a:t>
            </a:r>
            <a:r>
              <a:rPr sz="5000" spc="-75" dirty="0">
                <a:latin typeface="Calibri"/>
                <a:cs typeface="Calibri"/>
              </a:rPr>
              <a:t> </a:t>
            </a:r>
            <a:r>
              <a:rPr sz="5000" spc="-15" dirty="0">
                <a:latin typeface="Calibri"/>
                <a:cs typeface="Calibri"/>
              </a:rPr>
              <a:t>Commerce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523961"/>
            <a:ext cx="7548880" cy="42945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77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6385" algn="l"/>
              </a:tabLst>
            </a:pPr>
            <a:r>
              <a:rPr sz="2800" spc="-5" dirty="0">
                <a:latin typeface="Constantia"/>
                <a:cs typeface="Constantia"/>
              </a:rPr>
              <a:t>The</a:t>
            </a:r>
            <a:r>
              <a:rPr sz="2800" spc="-15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exchange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-1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goods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services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for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money</a:t>
            </a:r>
            <a:endParaRPr sz="2800">
              <a:latin typeface="Constantia"/>
              <a:cs typeface="Constantia"/>
            </a:endParaRPr>
          </a:p>
          <a:p>
            <a:pPr marL="285750" indent="-273685">
              <a:lnSpc>
                <a:spcPct val="100000"/>
              </a:lnSpc>
              <a:spcBef>
                <a:spcPts val="675"/>
              </a:spcBef>
              <a:buClr>
                <a:srgbClr val="0AD0D9"/>
              </a:buClr>
              <a:buSzPct val="94642"/>
              <a:buFont typeface="Wingdings 2"/>
              <a:buChar char=""/>
              <a:tabLst>
                <a:tab pos="286385" algn="l"/>
              </a:tabLst>
            </a:pPr>
            <a:r>
              <a:rPr sz="2800" spc="-10" dirty="0">
                <a:latin typeface="Constantia"/>
                <a:cs typeface="Constantia"/>
              </a:rPr>
              <a:t>Consists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5" dirty="0">
                <a:latin typeface="Constantia"/>
                <a:cs typeface="Constantia"/>
              </a:rPr>
              <a:t>of:</a:t>
            </a:r>
            <a:endParaRPr sz="2800">
              <a:latin typeface="Constantia"/>
              <a:cs typeface="Constantia"/>
            </a:endParaRPr>
          </a:p>
          <a:p>
            <a:pPr marL="285750" marR="5080">
              <a:lnSpc>
                <a:spcPct val="100000"/>
              </a:lnSpc>
              <a:spcBef>
                <a:spcPts val="675"/>
              </a:spcBef>
            </a:pPr>
            <a:r>
              <a:rPr sz="2800" b="1" spc="-25" dirty="0">
                <a:solidFill>
                  <a:srgbClr val="00FF00"/>
                </a:solidFill>
                <a:latin typeface="Constantia"/>
                <a:cs typeface="Constantia"/>
              </a:rPr>
              <a:t>Buyers </a:t>
            </a:r>
            <a:r>
              <a:rPr sz="2800" spc="-5" dirty="0">
                <a:latin typeface="Constantia"/>
                <a:cs typeface="Constantia"/>
              </a:rPr>
              <a:t>- </a:t>
            </a:r>
            <a:r>
              <a:rPr sz="2400" dirty="0">
                <a:latin typeface="Constantia"/>
                <a:cs typeface="Constantia"/>
              </a:rPr>
              <a:t>these </a:t>
            </a:r>
            <a:r>
              <a:rPr sz="2800" spc="-20" dirty="0">
                <a:latin typeface="Constantia"/>
                <a:cs typeface="Constantia"/>
              </a:rPr>
              <a:t>are </a:t>
            </a:r>
            <a:r>
              <a:rPr sz="2800" spc="-5" dirty="0">
                <a:latin typeface="Constantia"/>
                <a:cs typeface="Constantia"/>
              </a:rPr>
              <a:t>people with </a:t>
            </a:r>
            <a:r>
              <a:rPr sz="2800" spc="-10" dirty="0">
                <a:latin typeface="Constantia"/>
                <a:cs typeface="Constantia"/>
              </a:rPr>
              <a:t>money who</a:t>
            </a:r>
            <a:r>
              <a:rPr sz="2800" spc="-4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want  </a:t>
            </a:r>
            <a:r>
              <a:rPr sz="2800" spc="-25" dirty="0">
                <a:latin typeface="Constantia"/>
                <a:cs typeface="Constantia"/>
              </a:rPr>
              <a:t>to </a:t>
            </a:r>
            <a:r>
              <a:rPr sz="2800" spc="-10" dirty="0">
                <a:latin typeface="Constantia"/>
                <a:cs typeface="Constantia"/>
              </a:rPr>
              <a:t>purchase </a:t>
            </a:r>
            <a:r>
              <a:rPr sz="2800" spc="-5" dirty="0">
                <a:latin typeface="Constantia"/>
                <a:cs typeface="Constantia"/>
              </a:rPr>
              <a:t>a </a:t>
            </a:r>
            <a:r>
              <a:rPr sz="2800" spc="-25" dirty="0">
                <a:latin typeface="Constantia"/>
                <a:cs typeface="Constantia"/>
              </a:rPr>
              <a:t>good </a:t>
            </a:r>
            <a:r>
              <a:rPr sz="2800" spc="-5" dirty="0">
                <a:latin typeface="Constantia"/>
                <a:cs typeface="Constantia"/>
              </a:rPr>
              <a:t>or</a:t>
            </a:r>
            <a:r>
              <a:rPr sz="2800" spc="-52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service.</a:t>
            </a:r>
            <a:endParaRPr sz="2800">
              <a:latin typeface="Constantia"/>
              <a:cs typeface="Constantia"/>
            </a:endParaRPr>
          </a:p>
          <a:p>
            <a:pPr marL="285750" marR="299085">
              <a:lnSpc>
                <a:spcPct val="100000"/>
              </a:lnSpc>
              <a:spcBef>
                <a:spcPts val="675"/>
              </a:spcBef>
            </a:pPr>
            <a:r>
              <a:rPr sz="2800" b="1" spc="-10" dirty="0">
                <a:solidFill>
                  <a:srgbClr val="00FF00"/>
                </a:solidFill>
                <a:latin typeface="Constantia"/>
                <a:cs typeface="Constantia"/>
              </a:rPr>
              <a:t>Sellers</a:t>
            </a:r>
            <a:r>
              <a:rPr sz="2800" b="1" spc="40" dirty="0">
                <a:solidFill>
                  <a:srgbClr val="00FF00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-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these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are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people</a:t>
            </a:r>
            <a:r>
              <a:rPr sz="2800" spc="-13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who</a:t>
            </a:r>
            <a:r>
              <a:rPr sz="2800" spc="-13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offer</a:t>
            </a:r>
            <a:r>
              <a:rPr sz="2800" spc="-15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goods  </a:t>
            </a:r>
            <a:r>
              <a:rPr sz="2800" spc="-5" dirty="0">
                <a:latin typeface="Constantia"/>
                <a:cs typeface="Constantia"/>
              </a:rPr>
              <a:t>and services </a:t>
            </a:r>
            <a:r>
              <a:rPr sz="2800" spc="-25" dirty="0">
                <a:latin typeface="Constantia"/>
                <a:cs typeface="Constantia"/>
              </a:rPr>
              <a:t>to</a:t>
            </a:r>
            <a:r>
              <a:rPr sz="2800" spc="-21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buyers.</a:t>
            </a:r>
            <a:endParaRPr sz="2800">
              <a:latin typeface="Constantia"/>
              <a:cs typeface="Constantia"/>
            </a:endParaRPr>
          </a:p>
          <a:p>
            <a:pPr marL="285750" marR="463550" algn="just">
              <a:lnSpc>
                <a:spcPct val="100000"/>
              </a:lnSpc>
              <a:spcBef>
                <a:spcPts val="670"/>
              </a:spcBef>
            </a:pPr>
            <a:r>
              <a:rPr sz="2800" b="1" spc="-20" dirty="0">
                <a:solidFill>
                  <a:srgbClr val="00FF00"/>
                </a:solidFill>
                <a:latin typeface="Constantia"/>
                <a:cs typeface="Constantia"/>
              </a:rPr>
              <a:t>Producers</a:t>
            </a:r>
            <a:r>
              <a:rPr sz="2800" b="1" spc="45" dirty="0">
                <a:solidFill>
                  <a:srgbClr val="00FF00"/>
                </a:solidFill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-</a:t>
            </a:r>
            <a:r>
              <a:rPr sz="2800" spc="-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these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are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the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people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who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create 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products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spc="-5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services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that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sellers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offer</a:t>
            </a:r>
            <a:r>
              <a:rPr sz="2800" spc="-13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to  buyers.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42833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032509"/>
            <a:ext cx="734060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spc="-15" dirty="0">
                <a:latin typeface="Calibri"/>
                <a:cs typeface="Calibri"/>
              </a:rPr>
              <a:t>Brief History </a:t>
            </a:r>
            <a:r>
              <a:rPr sz="5000" spc="-5" dirty="0">
                <a:latin typeface="Calibri"/>
                <a:cs typeface="Calibri"/>
              </a:rPr>
              <a:t>of</a:t>
            </a:r>
            <a:r>
              <a:rPr sz="5000" spc="-55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E-Commerce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867055"/>
            <a:ext cx="8007984" cy="277177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5750" indent="-273685">
              <a:lnSpc>
                <a:spcPct val="100000"/>
              </a:lnSpc>
              <a:spcBef>
                <a:spcPts val="73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6385" algn="l"/>
              </a:tabLst>
            </a:pPr>
            <a:r>
              <a:rPr sz="2600" spc="-10" dirty="0">
                <a:latin typeface="Constantia"/>
                <a:cs typeface="Constantia"/>
              </a:rPr>
              <a:t>1970s</a:t>
            </a:r>
            <a:endParaRPr sz="2600">
              <a:latin typeface="Constantia"/>
              <a:cs typeface="Constantia"/>
            </a:endParaRPr>
          </a:p>
          <a:p>
            <a:pPr marL="652780" marR="5080" lvl="1" indent="-247015">
              <a:lnSpc>
                <a:spcPct val="100000"/>
              </a:lnSpc>
              <a:spcBef>
                <a:spcPts val="58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728980" algn="l"/>
                <a:tab pos="729615" algn="l"/>
              </a:tabLst>
            </a:pPr>
            <a:r>
              <a:rPr dirty="0"/>
              <a:t>	</a:t>
            </a:r>
            <a:r>
              <a:rPr sz="2400" spc="-5" dirty="0">
                <a:latin typeface="Constantia"/>
                <a:cs typeface="Constantia"/>
              </a:rPr>
              <a:t>E- </a:t>
            </a:r>
            <a:r>
              <a:rPr sz="2400" spc="-20" dirty="0">
                <a:latin typeface="Constantia"/>
                <a:cs typeface="Constantia"/>
              </a:rPr>
              <a:t>commerce </a:t>
            </a:r>
            <a:r>
              <a:rPr sz="2400" spc="-5" dirty="0">
                <a:latin typeface="Constantia"/>
                <a:cs typeface="Constantia"/>
              </a:rPr>
              <a:t>meant the </a:t>
            </a:r>
            <a:r>
              <a:rPr sz="2400" dirty="0">
                <a:latin typeface="Constantia"/>
                <a:cs typeface="Constantia"/>
              </a:rPr>
              <a:t>facilitation of </a:t>
            </a:r>
            <a:r>
              <a:rPr sz="2400" spc="-15" dirty="0">
                <a:latin typeface="Constantia"/>
                <a:cs typeface="Constantia"/>
              </a:rPr>
              <a:t>commercial  </a:t>
            </a:r>
            <a:r>
              <a:rPr sz="2400" spc="-5" dirty="0">
                <a:latin typeface="Constantia"/>
                <a:cs typeface="Constantia"/>
              </a:rPr>
              <a:t>transactions </a:t>
            </a:r>
            <a:r>
              <a:rPr sz="2400" spc="-25" dirty="0">
                <a:latin typeface="Constantia"/>
                <a:cs typeface="Constantia"/>
              </a:rPr>
              <a:t>electronically, </a:t>
            </a:r>
            <a:r>
              <a:rPr sz="2400" spc="-5" dirty="0">
                <a:latin typeface="Constantia"/>
                <a:cs typeface="Constantia"/>
              </a:rPr>
              <a:t>using </a:t>
            </a:r>
            <a:r>
              <a:rPr sz="2400" dirty="0">
                <a:latin typeface="Constantia"/>
                <a:cs typeface="Constantia"/>
              </a:rPr>
              <a:t>technology such as  </a:t>
            </a:r>
            <a:r>
              <a:rPr sz="2400" spc="-5" dirty="0">
                <a:latin typeface="Constantia"/>
                <a:cs typeface="Constantia"/>
              </a:rPr>
              <a:t>Electronic </a:t>
            </a:r>
            <a:r>
              <a:rPr sz="2400" spc="-10" dirty="0">
                <a:latin typeface="Constantia"/>
                <a:cs typeface="Constantia"/>
              </a:rPr>
              <a:t>Data </a:t>
            </a:r>
            <a:r>
              <a:rPr sz="2400" spc="-15" dirty="0">
                <a:latin typeface="Constantia"/>
                <a:cs typeface="Constantia"/>
              </a:rPr>
              <a:t>Interchange </a:t>
            </a:r>
            <a:r>
              <a:rPr sz="2400" spc="-5" dirty="0">
                <a:latin typeface="Constantia"/>
                <a:cs typeface="Constantia"/>
              </a:rPr>
              <a:t>(EDI) and Electronic</a:t>
            </a:r>
            <a:r>
              <a:rPr sz="2400" spc="-2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Funds  </a:t>
            </a:r>
            <a:r>
              <a:rPr sz="2400" spc="-25" dirty="0">
                <a:latin typeface="Constantia"/>
                <a:cs typeface="Constantia"/>
              </a:rPr>
              <a:t>Transfer </a:t>
            </a:r>
            <a:r>
              <a:rPr sz="2400" dirty="0">
                <a:latin typeface="Constantia"/>
                <a:cs typeface="Constantia"/>
              </a:rPr>
              <a:t>(EFT), </a:t>
            </a:r>
            <a:r>
              <a:rPr sz="2400" spc="-10" dirty="0">
                <a:latin typeface="Constantia"/>
                <a:cs typeface="Constantia"/>
              </a:rPr>
              <a:t>allowing </a:t>
            </a:r>
            <a:r>
              <a:rPr sz="2400" spc="-5" dirty="0">
                <a:latin typeface="Constantia"/>
                <a:cs typeface="Constantia"/>
              </a:rPr>
              <a:t>businesses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dirty="0">
                <a:latin typeface="Constantia"/>
                <a:cs typeface="Constantia"/>
              </a:rPr>
              <a:t>send </a:t>
            </a:r>
            <a:r>
              <a:rPr sz="2400" spc="-15" dirty="0">
                <a:latin typeface="Constantia"/>
                <a:cs typeface="Constantia"/>
              </a:rPr>
              <a:t>commercial  </a:t>
            </a:r>
            <a:r>
              <a:rPr sz="2400" spc="-5" dirty="0">
                <a:latin typeface="Constantia"/>
                <a:cs typeface="Constantia"/>
              </a:rPr>
              <a:t>documents </a:t>
            </a:r>
            <a:r>
              <a:rPr sz="2400" spc="-15" dirty="0">
                <a:latin typeface="Constantia"/>
                <a:cs typeface="Constantia"/>
              </a:rPr>
              <a:t>like </a:t>
            </a:r>
            <a:r>
              <a:rPr sz="2400" spc="-10" dirty="0">
                <a:latin typeface="Constantia"/>
                <a:cs typeface="Constantia"/>
              </a:rPr>
              <a:t>purchase orders </a:t>
            </a:r>
            <a:r>
              <a:rPr sz="2400" dirty="0">
                <a:latin typeface="Constantia"/>
                <a:cs typeface="Constantia"/>
              </a:rPr>
              <a:t>or </a:t>
            </a:r>
            <a:r>
              <a:rPr sz="2400" spc="-20" dirty="0">
                <a:latin typeface="Constantia"/>
                <a:cs typeface="Constantia"/>
              </a:rPr>
              <a:t>invoices  </a:t>
            </a:r>
            <a:r>
              <a:rPr sz="2400" spc="-25" dirty="0">
                <a:latin typeface="Constantia"/>
                <a:cs typeface="Constantia"/>
              </a:rPr>
              <a:t>electronically.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857758"/>
            <a:ext cx="6722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Brief </a:t>
            </a:r>
            <a:r>
              <a:rPr sz="3600" spc="-15" dirty="0">
                <a:latin typeface="Calibri"/>
                <a:cs typeface="Calibri"/>
              </a:rPr>
              <a:t>History </a:t>
            </a:r>
            <a:r>
              <a:rPr sz="3600" spc="-5" dirty="0">
                <a:latin typeface="Calibri"/>
                <a:cs typeface="Calibri"/>
              </a:rPr>
              <a:t>of </a:t>
            </a:r>
            <a:r>
              <a:rPr sz="3600" spc="-10" dirty="0">
                <a:latin typeface="Calibri"/>
                <a:cs typeface="Calibri"/>
              </a:rPr>
              <a:t>E-Commerce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(cont)..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1913157"/>
            <a:ext cx="6167755" cy="22599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3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spc="-5" dirty="0">
                <a:latin typeface="Constantia"/>
                <a:cs typeface="Constantia"/>
              </a:rPr>
              <a:t>1980s</a:t>
            </a:r>
            <a:endParaRPr sz="26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growth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acceptance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credit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cards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latin typeface="Constantia"/>
                <a:cs typeface="Constantia"/>
              </a:rPr>
              <a:t>Automated </a:t>
            </a:r>
            <a:r>
              <a:rPr sz="2400" spc="-10" dirty="0">
                <a:latin typeface="Constantia"/>
                <a:cs typeface="Constantia"/>
              </a:rPr>
              <a:t>teller </a:t>
            </a:r>
            <a:r>
              <a:rPr sz="2400" spc="-5" dirty="0">
                <a:latin typeface="Constantia"/>
                <a:cs typeface="Constantia"/>
              </a:rPr>
              <a:t>machines</a:t>
            </a:r>
            <a:r>
              <a:rPr sz="2400" spc="-15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(ATM)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80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25" dirty="0">
                <a:latin typeface="Constantia"/>
                <a:cs typeface="Constantia"/>
              </a:rPr>
              <a:t>Telephone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banking</a:t>
            </a:r>
            <a:endParaRPr sz="2400">
              <a:latin typeface="Constantia"/>
              <a:cs typeface="Constantia"/>
            </a:endParaRPr>
          </a:p>
          <a:p>
            <a:pPr marL="652780" lvl="1" indent="-247650">
              <a:lnSpc>
                <a:spcPct val="100000"/>
              </a:lnSpc>
              <a:spcBef>
                <a:spcPts val="57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Airline </a:t>
            </a:r>
            <a:r>
              <a:rPr sz="2400" dirty="0">
                <a:latin typeface="Constantia"/>
                <a:cs typeface="Constantia"/>
              </a:rPr>
              <a:t>reservation</a:t>
            </a:r>
            <a:r>
              <a:rPr sz="2400" spc="-204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system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81200" y="4953000"/>
            <a:ext cx="5486400" cy="1647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47609" y="651977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81" y="0"/>
            <a:ext cx="914564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1194054"/>
            <a:ext cx="7470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Calibri"/>
                <a:cs typeface="Calibri"/>
              </a:rPr>
              <a:t>Brief </a:t>
            </a:r>
            <a:r>
              <a:rPr sz="4000" spc="-20" dirty="0">
                <a:latin typeface="Calibri"/>
                <a:cs typeface="Calibri"/>
              </a:rPr>
              <a:t>History </a:t>
            </a:r>
            <a:r>
              <a:rPr sz="4000" spc="-5" dirty="0">
                <a:latin typeface="Calibri"/>
                <a:cs typeface="Calibri"/>
              </a:rPr>
              <a:t>of E-Commerce</a:t>
            </a:r>
            <a:r>
              <a:rPr sz="4000" spc="50" dirty="0"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(cont)..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2446557"/>
            <a:ext cx="8028940" cy="255270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3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spc="-5" dirty="0">
                <a:latin typeface="Constantia"/>
                <a:cs typeface="Constantia"/>
              </a:rPr>
              <a:t>1990s</a:t>
            </a:r>
            <a:endParaRPr sz="2600">
              <a:latin typeface="Constantia"/>
              <a:cs typeface="Constantia"/>
            </a:endParaRPr>
          </a:p>
          <a:p>
            <a:pPr marL="652780" marR="5080" lvl="1" indent="-247015">
              <a:lnSpc>
                <a:spcPct val="100000"/>
              </a:lnSpc>
              <a:spcBef>
                <a:spcPts val="58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Internet commercialized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5" dirty="0">
                <a:latin typeface="Constantia"/>
                <a:cs typeface="Constantia"/>
              </a:rPr>
              <a:t>users </a:t>
            </a:r>
            <a:r>
              <a:rPr sz="2400" spc="15" dirty="0">
                <a:latin typeface="Constantia"/>
                <a:cs typeface="Constantia"/>
              </a:rPr>
              <a:t>flocked </a:t>
            </a:r>
            <a:r>
              <a:rPr sz="2400" spc="-20" dirty="0">
                <a:latin typeface="Constantia"/>
                <a:cs typeface="Constantia"/>
              </a:rPr>
              <a:t>to  </a:t>
            </a:r>
            <a:r>
              <a:rPr sz="2400" spc="-5" dirty="0">
                <a:latin typeface="Constantia"/>
                <a:cs typeface="Constantia"/>
              </a:rPr>
              <a:t>participate in the form </a:t>
            </a:r>
            <a:r>
              <a:rPr sz="2400" dirty="0">
                <a:latin typeface="Constantia"/>
                <a:cs typeface="Constantia"/>
              </a:rPr>
              <a:t>of </a:t>
            </a:r>
            <a:r>
              <a:rPr sz="2400" i="1" spc="-5" dirty="0">
                <a:latin typeface="Constantia"/>
                <a:cs typeface="Constantia"/>
              </a:rPr>
              <a:t>dot-coms</a:t>
            </a:r>
            <a:r>
              <a:rPr sz="2400" spc="-5" dirty="0">
                <a:latin typeface="Constantia"/>
                <a:cs typeface="Constantia"/>
              </a:rPr>
              <a:t>, </a:t>
            </a:r>
            <a:r>
              <a:rPr sz="2400" dirty="0">
                <a:latin typeface="Constantia"/>
                <a:cs typeface="Constantia"/>
              </a:rPr>
              <a:t>or</a:t>
            </a:r>
            <a:r>
              <a:rPr sz="2400" spc="-385" dirty="0">
                <a:latin typeface="Constantia"/>
                <a:cs typeface="Constantia"/>
              </a:rPr>
              <a:t> </a:t>
            </a:r>
            <a:r>
              <a:rPr sz="2400" i="1" spc="-15" dirty="0">
                <a:latin typeface="Constantia"/>
                <a:cs typeface="Constantia"/>
              </a:rPr>
              <a:t>Internet </a:t>
            </a:r>
            <a:r>
              <a:rPr sz="2400" i="1" spc="-10" dirty="0">
                <a:latin typeface="Constantia"/>
                <a:cs typeface="Constantia"/>
              </a:rPr>
              <a:t>start-ups</a:t>
            </a:r>
            <a:endParaRPr sz="24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E6EC5"/>
              </a:buClr>
              <a:buFont typeface="Wingdings 2"/>
              <a:buChar char=""/>
            </a:pPr>
            <a:endParaRPr sz="3500">
              <a:latin typeface="Times New Roman"/>
              <a:cs typeface="Times New Roman"/>
            </a:endParaRPr>
          </a:p>
          <a:p>
            <a:pPr marL="652780" marR="107950" lvl="1" indent="-247015">
              <a:lnSpc>
                <a:spcPct val="100000"/>
              </a:lnSpc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latin typeface="Constantia"/>
                <a:cs typeface="Constantia"/>
              </a:rPr>
              <a:t>Innovative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applications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ranging</a:t>
            </a:r>
            <a:r>
              <a:rPr sz="2400" spc="-10" dirty="0">
                <a:latin typeface="Constantia"/>
                <a:cs typeface="Constantia"/>
              </a:rPr>
              <a:t> from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online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direct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sales 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dirty="0">
                <a:latin typeface="Constantia"/>
                <a:cs typeface="Constantia"/>
              </a:rPr>
              <a:t>e-learning</a:t>
            </a:r>
            <a:r>
              <a:rPr sz="2400" spc="-16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experiences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194054"/>
            <a:ext cx="7470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latin typeface="Calibri"/>
                <a:cs typeface="Calibri"/>
              </a:rPr>
              <a:t>Brief </a:t>
            </a:r>
            <a:r>
              <a:rPr sz="4000" spc="-20" dirty="0">
                <a:latin typeface="Calibri"/>
                <a:cs typeface="Calibri"/>
              </a:rPr>
              <a:t>History </a:t>
            </a:r>
            <a:r>
              <a:rPr sz="4000" spc="-5" dirty="0">
                <a:latin typeface="Calibri"/>
                <a:cs typeface="Calibri"/>
              </a:rPr>
              <a:t>of E-Commerce</a:t>
            </a:r>
            <a:r>
              <a:rPr sz="4000" spc="50" dirty="0"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(cont)..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2065557"/>
            <a:ext cx="7441565" cy="25520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735"/>
              </a:spcBef>
              <a:buClr>
                <a:srgbClr val="0AD0D9"/>
              </a:buClr>
              <a:buSzPct val="94230"/>
              <a:buFont typeface="Wingdings 2"/>
              <a:buChar char=""/>
              <a:tabLst>
                <a:tab pos="285750" algn="l"/>
              </a:tabLst>
            </a:pPr>
            <a:r>
              <a:rPr sz="2600" spc="-5" dirty="0">
                <a:latin typeface="Constantia"/>
                <a:cs typeface="Constantia"/>
              </a:rPr>
              <a:t>2000s</a:t>
            </a:r>
            <a:endParaRPr sz="2600">
              <a:latin typeface="Constantia"/>
              <a:cs typeface="Constantia"/>
            </a:endParaRPr>
          </a:p>
          <a:p>
            <a:pPr marL="652780" marR="5080" lvl="1" indent="-247650">
              <a:lnSpc>
                <a:spcPct val="100000"/>
              </a:lnSpc>
              <a:spcBef>
                <a:spcPts val="585"/>
              </a:spcBef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5" dirty="0">
                <a:latin typeface="Constantia"/>
                <a:cs typeface="Constantia"/>
              </a:rPr>
              <a:t>Many </a:t>
            </a:r>
            <a:r>
              <a:rPr sz="2400" spc="-10" dirty="0">
                <a:latin typeface="Constantia"/>
                <a:cs typeface="Constantia"/>
              </a:rPr>
              <a:t>European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5" dirty="0">
                <a:latin typeface="Constantia"/>
                <a:cs typeface="Constantia"/>
              </a:rPr>
              <a:t>American business </a:t>
            </a:r>
            <a:r>
              <a:rPr sz="2400" spc="-10" dirty="0">
                <a:latin typeface="Constantia"/>
                <a:cs typeface="Constantia"/>
              </a:rPr>
              <a:t>companies  offered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their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services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through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40" dirty="0">
                <a:latin typeface="Constantia"/>
                <a:cs typeface="Constantia"/>
              </a:rPr>
              <a:t>World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Wide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65" dirty="0">
                <a:latin typeface="Constantia"/>
                <a:cs typeface="Constantia"/>
              </a:rPr>
              <a:t>Web.</a:t>
            </a:r>
            <a:endParaRPr sz="2400">
              <a:latin typeface="Constantia"/>
              <a:cs typeface="Constanti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E6EC5"/>
              </a:buClr>
              <a:buFont typeface="Wingdings 2"/>
              <a:buChar char=""/>
            </a:pPr>
            <a:endParaRPr sz="3500">
              <a:latin typeface="Times New Roman"/>
              <a:cs typeface="Times New Roman"/>
            </a:endParaRPr>
          </a:p>
          <a:p>
            <a:pPr marL="652780" marR="556895" lvl="1" indent="-247650">
              <a:lnSpc>
                <a:spcPct val="100000"/>
              </a:lnSpc>
              <a:buClr>
                <a:srgbClr val="0E6EC5"/>
              </a:buClr>
              <a:buSzPct val="85416"/>
              <a:buFont typeface="Wingdings 2"/>
              <a:buChar char=""/>
              <a:tabLst>
                <a:tab pos="653415" algn="l"/>
              </a:tabLst>
            </a:pPr>
            <a:r>
              <a:rPr sz="2400" spc="-10" dirty="0">
                <a:latin typeface="Constantia"/>
                <a:cs typeface="Constantia"/>
              </a:rPr>
              <a:t>Since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then,</a:t>
            </a:r>
            <a:r>
              <a:rPr sz="2400" spc="-15" dirty="0">
                <a:latin typeface="Constantia"/>
                <a:cs typeface="Constantia"/>
              </a:rPr>
              <a:t> People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began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associate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word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“e-  </a:t>
            </a:r>
            <a:r>
              <a:rPr sz="2400" spc="-25" dirty="0">
                <a:latin typeface="Constantia"/>
                <a:cs typeface="Constantia"/>
              </a:rPr>
              <a:t>commerce”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1D6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868</Words>
  <Application>Microsoft Office PowerPoint</Application>
  <PresentationFormat>Custom</PresentationFormat>
  <Paragraphs>248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A Presentation on</vt:lpstr>
      <vt:lpstr>Table of Contents</vt:lpstr>
      <vt:lpstr>E-Commerce Overview</vt:lpstr>
      <vt:lpstr>Definition of E-Commerce</vt:lpstr>
      <vt:lpstr>Definition of Commerce</vt:lpstr>
      <vt:lpstr>Brief History of E-Commerce</vt:lpstr>
      <vt:lpstr>Brief History of E-Commerce (cont)..</vt:lpstr>
      <vt:lpstr>Brief History of E-Commerce (cont)..</vt:lpstr>
      <vt:lpstr>Brief History of E-Commerce (cont)..</vt:lpstr>
      <vt:lpstr>Types of Commerce</vt:lpstr>
      <vt:lpstr>Different types of E-Commerce</vt:lpstr>
      <vt:lpstr>Examples</vt:lpstr>
      <vt:lpstr>What are the advantages of e-  commerce?</vt:lpstr>
      <vt:lpstr>Discussion</vt:lpstr>
      <vt:lpstr>Transformation of a Compartmentalized  Organization into Integrated Organization</vt:lpstr>
      <vt:lpstr>Three-tier Technical  Model</vt:lpstr>
      <vt:lpstr>Architecture of Web-</vt:lpstr>
      <vt:lpstr>THE PROCESS OF E-COMMERCE</vt:lpstr>
      <vt:lpstr>E-Commerce Categories</vt:lpstr>
      <vt:lpstr>Two Major Categories</vt:lpstr>
      <vt:lpstr>Other Categories</vt:lpstr>
      <vt:lpstr>Benefits of E-Commerce</vt:lpstr>
      <vt:lpstr>Benefits to organizations</vt:lpstr>
      <vt:lpstr>Benefits to consumers</vt:lpstr>
      <vt:lpstr>Business applications</vt:lpstr>
      <vt:lpstr>Online Shopping</vt:lpstr>
      <vt:lpstr>Online Shopping (cont)..</vt:lpstr>
      <vt:lpstr>Online Shopping (cont)..</vt:lpstr>
      <vt:lpstr>Online Shopping (cont)..</vt:lpstr>
      <vt:lpstr>Interesting Facts and Statistics</vt:lpstr>
      <vt:lpstr>Summary and Conclusion</vt:lpstr>
      <vt:lpstr>Model of an Electronic Exchange</vt:lpstr>
      <vt:lpstr>Online  Stores</vt:lpstr>
      <vt:lpstr>Electronic Payment Systems (continued)</vt:lpstr>
      <vt:lpstr>Services Offered</vt:lpstr>
      <vt:lpstr>Slide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 on</dc:title>
  <dc:creator>ITSOFT</dc:creator>
  <cp:lastModifiedBy>ITSOFT</cp:lastModifiedBy>
  <cp:revision>1</cp:revision>
  <dcterms:created xsi:type="dcterms:W3CDTF">2020-03-03T04:39:32Z</dcterms:created>
  <dcterms:modified xsi:type="dcterms:W3CDTF">2020-03-03T04:40:42Z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2015-02-09T00:00:00Z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2020-03-03T00:00:00Z</vt:filetime>
  </property>
</Properties>
</file>